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94" r:id="rId5"/>
    <p:sldId id="259" r:id="rId6"/>
    <p:sldId id="293" r:id="rId7"/>
    <p:sldId id="292" r:id="rId8"/>
    <p:sldId id="295" r:id="rId9"/>
    <p:sldId id="296" r:id="rId10"/>
    <p:sldId id="260" r:id="rId11"/>
    <p:sldId id="281" r:id="rId12"/>
    <p:sldId id="262" r:id="rId13"/>
    <p:sldId id="268" r:id="rId14"/>
    <p:sldId id="270" r:id="rId15"/>
    <p:sldId id="269" r:id="rId16"/>
    <p:sldId id="272" r:id="rId17"/>
    <p:sldId id="280" r:id="rId18"/>
    <p:sldId id="279" r:id="rId19"/>
    <p:sldId id="266" r:id="rId20"/>
    <p:sldId id="275" r:id="rId21"/>
    <p:sldId id="276" r:id="rId22"/>
    <p:sldId id="274" r:id="rId23"/>
    <p:sldId id="267" r:id="rId24"/>
    <p:sldId id="273" r:id="rId25"/>
  </p:sldIdLst>
  <p:sldSz cx="18288000" cy="10287000"/>
  <p:notesSz cx="6858000" cy="9144000"/>
  <p:embeddedFontLst>
    <p:embeddedFont>
      <p:font typeface="Arimo Bold" panose="020B0704020202020204" pitchFamily="34" charset="0"/>
      <p:regular r:id="rId27"/>
      <p:bold r:id="rId28"/>
    </p:embeddedFont>
    <p:embeddedFont>
      <p:font typeface="Arimo Italics" panose="020B0604020202090204" pitchFamily="34" charset="0"/>
      <p:regular r:id="rId29"/>
      <p: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Lato Bold" panose="020F0502020204030203" pitchFamily="34" charset="0"/>
      <p:regular r:id="rId35"/>
      <p:bold r:id="rId36"/>
    </p:embeddedFont>
    <p:embeddedFont>
      <p:font typeface="Lato Italics" panose="020F0502020204030203" pitchFamily="34" charset="0"/>
      <p:regular r:id="rId37"/>
      <p:italic r:id="rId38"/>
    </p:embeddedFont>
    <p:embeddedFont>
      <p:font typeface="Poppins ExtraBold" panose="020B0604020202020204" pitchFamily="34" charset="0"/>
      <p:regular r:id="rId39"/>
      <p:bold r:id="rId40"/>
      <p:italic r:id="rId41"/>
      <p:boldItalic r:id="rId42"/>
    </p:embeddedFont>
    <p:embeddedFont>
      <p:font typeface="Poppins ExtraBold Bold" pitchFamily="2" charset="77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7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73519" autoAdjust="0"/>
  </p:normalViewPr>
  <p:slideViewPr>
    <p:cSldViewPr>
      <p:cViewPr varScale="1">
        <p:scale>
          <a:sx n="47" d="100"/>
          <a:sy n="47" d="100"/>
        </p:scale>
        <p:origin x="166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9FECA-97C9-BC46-AF15-E7AE2337E043}" type="datetimeFigureOut">
              <a:rPr lang="en-US" smtClean="0"/>
              <a:t>6/26/22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4D793-F721-B840-A652-2A05744F75D3}" type="slidenum">
              <a:rPr lang="en-US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6909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Bonjour tout le monde , </a:t>
            </a:r>
            <a:r>
              <a:rPr lang="en-US" err="1"/>
              <a:t>permettez</a:t>
            </a:r>
            <a:r>
              <a:rPr lang="en-US"/>
              <a:t> nous de </a:t>
            </a:r>
            <a:r>
              <a:rPr lang="en-US" err="1"/>
              <a:t>vous</a:t>
            </a:r>
            <a:r>
              <a:rPr lang="en-US"/>
              <a:t> presenter </a:t>
            </a:r>
            <a:r>
              <a:rPr lang="en-US" err="1"/>
              <a:t>notre</a:t>
            </a:r>
            <a:r>
              <a:rPr lang="en-US"/>
              <a:t> </a:t>
            </a:r>
            <a:r>
              <a:rPr lang="en-US" err="1"/>
              <a:t>projet</a:t>
            </a:r>
            <a:r>
              <a:rPr lang="en-US"/>
              <a:t> de fin </a:t>
            </a:r>
            <a:r>
              <a:rPr lang="en-US" err="1"/>
              <a:t>d’etudes</a:t>
            </a:r>
            <a:r>
              <a:rPr lang="en-US"/>
              <a:t> don’t le </a:t>
            </a:r>
            <a:r>
              <a:rPr lang="en-US" err="1"/>
              <a:t>sujet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la realization </a:t>
            </a:r>
            <a:r>
              <a:rPr lang="en-US" err="1"/>
              <a:t>d’une</a:t>
            </a:r>
            <a:r>
              <a:rPr lang="en-US"/>
              <a:t> application web de gestion des salles </a:t>
            </a:r>
            <a:r>
              <a:rPr lang="en-US" err="1"/>
              <a:t>realise</a:t>
            </a:r>
            <a:r>
              <a:rPr lang="en-US"/>
              <a:t> par Fatima Zahra </a:t>
            </a:r>
            <a:r>
              <a:rPr lang="en-US" err="1"/>
              <a:t>abbour</a:t>
            </a:r>
            <a:r>
              <a:rPr lang="en-US"/>
              <a:t> et </a:t>
            </a:r>
            <a:r>
              <a:rPr lang="en-US" err="1"/>
              <a:t>ayoub</a:t>
            </a:r>
            <a:r>
              <a:rPr lang="en-US"/>
              <a:t> </a:t>
            </a:r>
            <a:r>
              <a:rPr lang="en-US" err="1"/>
              <a:t>elgouji</a:t>
            </a:r>
            <a:r>
              <a:rPr lang="en-US"/>
              <a:t> </a:t>
            </a:r>
          </a:p>
          <a:p>
            <a:r>
              <a:rPr lang="en-US"/>
              <a:t>Tout </a:t>
            </a:r>
            <a:r>
              <a:rPr lang="en-US" err="1"/>
              <a:t>dabord</a:t>
            </a:r>
            <a:r>
              <a:rPr lang="en-US"/>
              <a:t> je </a:t>
            </a:r>
            <a:r>
              <a:rPr lang="en-US" err="1"/>
              <a:t>voudrais</a:t>
            </a:r>
            <a:r>
              <a:rPr lang="en-US"/>
              <a:t> </a:t>
            </a:r>
            <a:r>
              <a:rPr lang="en-US" err="1"/>
              <a:t>remercie</a:t>
            </a:r>
            <a:r>
              <a:rPr lang="en-US"/>
              <a:t> les jury pour </a:t>
            </a:r>
            <a:r>
              <a:rPr lang="en-US" err="1"/>
              <a:t>leur</a:t>
            </a:r>
            <a:r>
              <a:rPr lang="en-US"/>
              <a:t> presence et </a:t>
            </a:r>
            <a:r>
              <a:rPr lang="en-US" err="1"/>
              <a:t>d’avoir</a:t>
            </a:r>
            <a:r>
              <a:rPr lang="en-US"/>
              <a:t> accepter de juger </a:t>
            </a:r>
            <a:r>
              <a:rPr lang="en-US" err="1"/>
              <a:t>notre</a:t>
            </a:r>
            <a:r>
              <a:rPr lang="en-US"/>
              <a:t> travail,</a:t>
            </a:r>
          </a:p>
          <a:p>
            <a:r>
              <a:rPr lang="en-US"/>
              <a:t>Et nous </a:t>
            </a:r>
            <a:r>
              <a:rPr lang="en-US" err="1"/>
              <a:t>voulons</a:t>
            </a:r>
            <a:r>
              <a:rPr lang="en-US"/>
              <a:t> </a:t>
            </a:r>
            <a:r>
              <a:rPr lang="en-US" err="1"/>
              <a:t>rendre</a:t>
            </a:r>
            <a:r>
              <a:rPr lang="en-US"/>
              <a:t> un grand </a:t>
            </a:r>
            <a:r>
              <a:rPr lang="en-US" err="1"/>
              <a:t>remericement</a:t>
            </a:r>
            <a:r>
              <a:rPr lang="en-US"/>
              <a:t> </a:t>
            </a:r>
            <a:r>
              <a:rPr lang="en-US" err="1"/>
              <a:t>à</a:t>
            </a:r>
            <a:r>
              <a:rPr lang="en-US"/>
              <a:t> </a:t>
            </a:r>
            <a:r>
              <a:rPr lang="en-US" err="1"/>
              <a:t>notre</a:t>
            </a:r>
            <a:r>
              <a:rPr lang="en-US"/>
              <a:t> </a:t>
            </a:r>
            <a:r>
              <a:rPr lang="en-US" err="1"/>
              <a:t>encardrant</a:t>
            </a:r>
            <a:r>
              <a:rPr lang="en-US"/>
              <a:t> Mr. Mohamed </a:t>
            </a:r>
            <a:r>
              <a:rPr lang="en-US" err="1"/>
              <a:t>Ghazoauni</a:t>
            </a:r>
            <a:r>
              <a:rPr lang="en-US"/>
              <a:t> pour son aide et </a:t>
            </a:r>
            <a:r>
              <a:rPr lang="en-US" err="1"/>
              <a:t>soutien</a:t>
            </a:r>
            <a:r>
              <a:rPr lang="en-US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 n'a pas cessé de nous prodiguer ses conseils et qui n'a épargné aucun effort pour contribuer à la réussite de notre travail.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72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Passant maintenant à la phase de la conception qui consiste à enrichir la description du procédé, de détails d’implémentation afin d’aboutir à une description très proche du système . Nous allons modéliser toute l'architecture en diagramme de cas d'utilisation, de séquence et de classes. 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68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 le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l’etude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conceptuelle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l’application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aura deux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acteurs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principals , le secretariat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général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role de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l’administrateur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le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professeur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role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d’utilisateur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15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principaux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diagrammes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utiliser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phase de conception , on a les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diagrammes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d’utilisation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sachant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qu’il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décrivent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générales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la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portée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système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/>
              <a:t>Pour les </a:t>
            </a:r>
            <a:r>
              <a:rPr lang="en-US" err="1"/>
              <a:t>diagrammes</a:t>
            </a:r>
            <a:r>
              <a:rPr lang="en-US"/>
              <a:t> de sequence on a les scenario de </a:t>
            </a:r>
            <a:r>
              <a:rPr lang="en-US" err="1"/>
              <a:t>cas</a:t>
            </a:r>
            <a:r>
              <a:rPr lang="en-US"/>
              <a:t> </a:t>
            </a:r>
            <a:r>
              <a:rPr lang="en-US" err="1"/>
              <a:t>d’utilization</a:t>
            </a:r>
            <a:r>
              <a:rPr lang="en-US"/>
              <a:t> “</a:t>
            </a:r>
            <a:r>
              <a:rPr lang="en-US" err="1"/>
              <a:t>authentification</a:t>
            </a:r>
            <a:r>
              <a:rPr lang="en-US"/>
              <a:t>”</a:t>
            </a:r>
          </a:p>
          <a:p>
            <a:r>
              <a:rPr lang="en-US"/>
              <a:t>Et le </a:t>
            </a:r>
            <a:r>
              <a:rPr lang="en-US" err="1"/>
              <a:t>diagramme</a:t>
            </a:r>
            <a:r>
              <a:rPr lang="en-US"/>
              <a:t> de </a:t>
            </a:r>
            <a:r>
              <a:rPr lang="en-US" err="1"/>
              <a:t>classe</a:t>
            </a:r>
            <a:r>
              <a:rPr lang="en-US"/>
              <a:t> qui </a:t>
            </a:r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décrit clairement la structure d’un système particulier en modélisant ses classes, ses attributs, ses opérations et les relations entre ses objets.    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97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Concernant</a:t>
            </a:r>
            <a:r>
              <a:rPr lang="en-US"/>
              <a:t> les </a:t>
            </a:r>
            <a:r>
              <a:rPr lang="en-US" err="1"/>
              <a:t>cas</a:t>
            </a:r>
            <a:r>
              <a:rPr lang="en-US"/>
              <a:t> </a:t>
            </a:r>
            <a:r>
              <a:rPr lang="en-US" err="1"/>
              <a:t>d’utilization</a:t>
            </a:r>
            <a:r>
              <a:rPr lang="en-US"/>
              <a:t> du </a:t>
            </a:r>
            <a:r>
              <a:rPr lang="en-US" err="1"/>
              <a:t>professeur</a:t>
            </a:r>
            <a:r>
              <a:rPr lang="en-US"/>
              <a:t> , </a:t>
            </a:r>
            <a:r>
              <a:rPr lang="en-US" err="1"/>
              <a:t>à</a:t>
            </a:r>
            <a:r>
              <a:rPr lang="en-US"/>
              <a:t> savoir </a:t>
            </a:r>
            <a:r>
              <a:rPr lang="en-US" err="1"/>
              <a:t>gerer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reservation , consulter </a:t>
            </a:r>
            <a:r>
              <a:rPr lang="en-US" err="1"/>
              <a:t>l’agenda</a:t>
            </a:r>
            <a:r>
              <a:rPr lang="en-US"/>
              <a:t> des reservation et consulter les </a:t>
            </a:r>
            <a:r>
              <a:rPr lang="en-US" err="1"/>
              <a:t>emploi</a:t>
            </a:r>
            <a:r>
              <a:rPr lang="en-US"/>
              <a:t> du temps </a:t>
            </a:r>
            <a:r>
              <a:rPr lang="en-US" err="1"/>
              <a:t>apres</a:t>
            </a:r>
            <a:r>
              <a:rPr lang="en-US"/>
              <a:t> </a:t>
            </a:r>
            <a:r>
              <a:rPr lang="en-US" err="1"/>
              <a:t>avoir</a:t>
            </a:r>
            <a:r>
              <a:rPr lang="en-US"/>
              <a:t> </a:t>
            </a:r>
            <a:r>
              <a:rPr lang="en-US" err="1"/>
              <a:t>s’authentifier</a:t>
            </a:r>
            <a:r>
              <a:rPr lang="en-US"/>
              <a:t> bien sur ,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75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Pour le </a:t>
            </a:r>
            <a:r>
              <a:rPr lang="en-US" err="1"/>
              <a:t>cas</a:t>
            </a:r>
            <a:r>
              <a:rPr lang="en-US"/>
              <a:t> </a:t>
            </a:r>
            <a:r>
              <a:rPr lang="en-US" err="1"/>
              <a:t>d’utilization</a:t>
            </a:r>
            <a:r>
              <a:rPr lang="en-US"/>
              <a:t> </a:t>
            </a:r>
            <a:r>
              <a:rPr lang="en-US" err="1"/>
              <a:t>gerer</a:t>
            </a:r>
            <a:r>
              <a:rPr lang="en-US"/>
              <a:t> reservation </a:t>
            </a:r>
            <a:r>
              <a:rPr lang="en-US" err="1"/>
              <a:t>cela</a:t>
            </a:r>
            <a:r>
              <a:rPr lang="en-US"/>
              <a:t> </a:t>
            </a:r>
            <a:r>
              <a:rPr lang="en-US" err="1"/>
              <a:t>signifie</a:t>
            </a:r>
            <a:r>
              <a:rPr lang="en-US"/>
              <a:t> </a:t>
            </a:r>
            <a:r>
              <a:rPr lang="en-US" err="1"/>
              <a:t>ajouter</a:t>
            </a:r>
            <a:r>
              <a:rPr lang="en-US"/>
              <a:t> , modifier et </a:t>
            </a:r>
            <a:r>
              <a:rPr lang="en-US" err="1"/>
              <a:t>supprimer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reservation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93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Concernant</a:t>
            </a:r>
            <a:r>
              <a:rPr lang="en-US"/>
              <a:t> les </a:t>
            </a:r>
            <a:r>
              <a:rPr lang="en-US" err="1"/>
              <a:t>cas</a:t>
            </a:r>
            <a:r>
              <a:rPr lang="en-US"/>
              <a:t> </a:t>
            </a:r>
            <a:r>
              <a:rPr lang="en-US" err="1"/>
              <a:t>d’utilization</a:t>
            </a:r>
            <a:r>
              <a:rPr lang="en-US"/>
              <a:t> du secretariat </a:t>
            </a:r>
            <a:r>
              <a:rPr lang="en-US" err="1"/>
              <a:t>generale</a:t>
            </a:r>
            <a:r>
              <a:rPr lang="en-US"/>
              <a:t>  , nous </a:t>
            </a:r>
            <a:r>
              <a:rPr lang="en-US" err="1"/>
              <a:t>avons</a:t>
            </a:r>
            <a:r>
              <a:rPr lang="en-US"/>
              <a:t> : </a:t>
            </a:r>
            <a:r>
              <a:rPr lang="en-US" err="1"/>
              <a:t>gerer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reservation , </a:t>
            </a:r>
            <a:r>
              <a:rPr lang="en-US" err="1"/>
              <a:t>gere</a:t>
            </a:r>
            <a:r>
              <a:rPr lang="en-US"/>
              <a:t> un </a:t>
            </a:r>
            <a:r>
              <a:rPr lang="en-US" err="1"/>
              <a:t>professeur</a:t>
            </a:r>
            <a:r>
              <a:rPr lang="en-US"/>
              <a:t> , consulter </a:t>
            </a:r>
            <a:r>
              <a:rPr lang="en-US" err="1"/>
              <a:t>l’agenda</a:t>
            </a:r>
            <a:r>
              <a:rPr lang="en-US"/>
              <a:t> des reservation et consulter les </a:t>
            </a:r>
            <a:r>
              <a:rPr lang="en-US" err="1"/>
              <a:t>emploi</a:t>
            </a:r>
            <a:r>
              <a:rPr lang="en-US"/>
              <a:t> du temp et changer </a:t>
            </a:r>
            <a:r>
              <a:rPr lang="en-US" err="1"/>
              <a:t>l’employ</a:t>
            </a:r>
            <a:r>
              <a:rPr lang="en-US"/>
              <a:t> par semester, </a:t>
            </a:r>
            <a:r>
              <a:rPr lang="en-US" err="1"/>
              <a:t>apres</a:t>
            </a:r>
            <a:r>
              <a:rPr lang="en-US"/>
              <a:t> </a:t>
            </a:r>
            <a:r>
              <a:rPr lang="en-US" err="1"/>
              <a:t>avoir</a:t>
            </a:r>
            <a:r>
              <a:rPr lang="en-US"/>
              <a:t> </a:t>
            </a:r>
            <a:r>
              <a:rPr lang="en-US" err="1"/>
              <a:t>s’authentifier</a:t>
            </a:r>
            <a:r>
              <a:rPr lang="en-US"/>
              <a:t> bien sur ,</a:t>
            </a:r>
          </a:p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02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Pour le </a:t>
            </a:r>
            <a:r>
              <a:rPr lang="en-US" err="1"/>
              <a:t>cas</a:t>
            </a:r>
            <a:r>
              <a:rPr lang="en-US"/>
              <a:t> </a:t>
            </a:r>
            <a:r>
              <a:rPr lang="en-US" err="1"/>
              <a:t>d’utilization</a:t>
            </a:r>
            <a:r>
              <a:rPr lang="en-US"/>
              <a:t> </a:t>
            </a:r>
            <a:r>
              <a:rPr lang="en-US" err="1"/>
              <a:t>gerer</a:t>
            </a:r>
            <a:r>
              <a:rPr lang="en-US"/>
              <a:t> </a:t>
            </a:r>
            <a:r>
              <a:rPr lang="en-US" err="1"/>
              <a:t>professeur</a:t>
            </a:r>
            <a:r>
              <a:rPr lang="en-US"/>
              <a:t> </a:t>
            </a:r>
            <a:r>
              <a:rPr lang="en-US" err="1"/>
              <a:t>cela</a:t>
            </a:r>
            <a:r>
              <a:rPr lang="en-US"/>
              <a:t> </a:t>
            </a:r>
            <a:r>
              <a:rPr lang="en-US" err="1"/>
              <a:t>signifie</a:t>
            </a:r>
            <a:r>
              <a:rPr lang="en-US"/>
              <a:t> </a:t>
            </a:r>
            <a:r>
              <a:rPr lang="en-US" err="1"/>
              <a:t>ajouter</a:t>
            </a:r>
            <a:r>
              <a:rPr lang="en-US"/>
              <a:t> , et </a:t>
            </a:r>
            <a:r>
              <a:rPr lang="en-US" err="1"/>
              <a:t>retirer</a:t>
            </a:r>
            <a:r>
              <a:rPr lang="en-US"/>
              <a:t> un </a:t>
            </a:r>
            <a:r>
              <a:rPr lang="en-US" err="1"/>
              <a:t>professeur</a:t>
            </a:r>
            <a:endParaRPr lang="en-US"/>
          </a:p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13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Pour </a:t>
            </a:r>
            <a:r>
              <a:rPr lang="en-US" err="1"/>
              <a:t>ce</a:t>
            </a:r>
            <a:r>
              <a:rPr lang="en-US"/>
              <a:t> qui </a:t>
            </a:r>
            <a:r>
              <a:rPr lang="en-US" err="1"/>
              <a:t>concerne</a:t>
            </a:r>
            <a:r>
              <a:rPr lang="en-US"/>
              <a:t> le </a:t>
            </a:r>
            <a:r>
              <a:rPr lang="en-US" err="1"/>
              <a:t>diagramme</a:t>
            </a:r>
            <a:r>
              <a:rPr lang="en-US"/>
              <a:t> de sequence du scenario </a:t>
            </a:r>
            <a:r>
              <a:rPr lang="en-US" err="1"/>
              <a:t>d’authentification</a:t>
            </a:r>
            <a:r>
              <a:rPr lang="en-US"/>
              <a:t> </a:t>
            </a:r>
          </a:p>
          <a:p>
            <a:r>
              <a:rPr lang="en-US" err="1"/>
              <a:t>L’utilisateur</a:t>
            </a:r>
            <a:r>
              <a:rPr lang="en-US"/>
              <a:t>  </a:t>
            </a:r>
            <a:r>
              <a:rPr lang="en-US" err="1"/>
              <a:t>va</a:t>
            </a:r>
            <a:r>
              <a:rPr lang="en-US"/>
              <a:t> </a:t>
            </a:r>
            <a:r>
              <a:rPr lang="en-US" err="1"/>
              <a:t>saisir</a:t>
            </a:r>
            <a:r>
              <a:rPr lang="en-US"/>
              <a:t> un email et mot de passe </a:t>
            </a:r>
            <a:r>
              <a:rPr lang="en-US" err="1"/>
              <a:t>puis</a:t>
            </a:r>
            <a:r>
              <a:rPr lang="en-US"/>
              <a:t> </a:t>
            </a:r>
            <a:r>
              <a:rPr lang="en-US" err="1"/>
              <a:t>valider</a:t>
            </a:r>
            <a:r>
              <a:rPr lang="en-US"/>
              <a:t> , par la suite </a:t>
            </a:r>
            <a:r>
              <a:rPr lang="en-US" err="1"/>
              <a:t>l’interface</a:t>
            </a:r>
            <a:r>
              <a:rPr lang="en-US"/>
              <a:t> </a:t>
            </a:r>
            <a:r>
              <a:rPr lang="en-US" err="1"/>
              <a:t>va</a:t>
            </a:r>
            <a:r>
              <a:rPr lang="en-US"/>
              <a:t> </a:t>
            </a:r>
            <a:r>
              <a:rPr lang="en-US" err="1"/>
              <a:t>envoyer</a:t>
            </a:r>
            <a:r>
              <a:rPr lang="en-US"/>
              <a:t> les </a:t>
            </a:r>
            <a:r>
              <a:rPr lang="en-US" err="1"/>
              <a:t>informations</a:t>
            </a:r>
            <a:r>
              <a:rPr lang="en-US"/>
              <a:t> entrees </a:t>
            </a:r>
            <a:r>
              <a:rPr lang="en-US" err="1"/>
              <a:t>à</a:t>
            </a:r>
            <a:r>
              <a:rPr lang="en-US"/>
              <a:t> la BD , </a:t>
            </a:r>
            <a:r>
              <a:rPr lang="en-US" err="1"/>
              <a:t>cette</a:t>
            </a:r>
            <a:r>
              <a:rPr lang="en-US"/>
              <a:t> </a:t>
            </a:r>
            <a:r>
              <a:rPr lang="en-US" err="1"/>
              <a:t>derniere</a:t>
            </a:r>
            <a:r>
              <a:rPr lang="en-US"/>
              <a:t> </a:t>
            </a:r>
            <a:r>
              <a:rPr lang="en-US" err="1"/>
              <a:t>va</a:t>
            </a:r>
            <a:r>
              <a:rPr lang="en-US"/>
              <a:t> </a:t>
            </a:r>
            <a:r>
              <a:rPr lang="en-US" err="1"/>
              <a:t>verfier</a:t>
            </a:r>
            <a:r>
              <a:rPr lang="en-US"/>
              <a:t> </a:t>
            </a:r>
            <a:r>
              <a:rPr lang="en-US" err="1"/>
              <a:t>ces</a:t>
            </a:r>
            <a:r>
              <a:rPr lang="en-US"/>
              <a:t> </a:t>
            </a:r>
            <a:r>
              <a:rPr lang="en-US" err="1"/>
              <a:t>donnees</a:t>
            </a:r>
            <a:r>
              <a:rPr lang="en-US"/>
              <a:t> ,</a:t>
            </a:r>
          </a:p>
          <a:p>
            <a:r>
              <a:rPr lang="en-US"/>
              <a:t>Si </a:t>
            </a:r>
            <a:r>
              <a:rPr lang="en-US" err="1"/>
              <a:t>lemail</a:t>
            </a:r>
            <a:r>
              <a:rPr lang="en-US"/>
              <a:t> et mot de passe </a:t>
            </a:r>
            <a:r>
              <a:rPr lang="en-US" err="1"/>
              <a:t>existe</a:t>
            </a:r>
            <a:r>
              <a:rPr lang="en-US"/>
              <a:t> dans la BD , </a:t>
            </a:r>
            <a:r>
              <a:rPr lang="en-US" err="1"/>
              <a:t>donc</a:t>
            </a:r>
            <a:r>
              <a:rPr lang="en-US"/>
              <a:t> </a:t>
            </a:r>
            <a:r>
              <a:rPr lang="en-US" err="1"/>
              <a:t>l’utilisateur</a:t>
            </a:r>
            <a:r>
              <a:rPr lang="en-US"/>
              <a:t> </a:t>
            </a:r>
            <a:r>
              <a:rPr lang="en-US" err="1"/>
              <a:t>va</a:t>
            </a:r>
            <a:r>
              <a:rPr lang="en-US"/>
              <a:t> se </a:t>
            </a:r>
            <a:r>
              <a:rPr lang="en-US" err="1"/>
              <a:t>rediriger</a:t>
            </a:r>
            <a:r>
              <a:rPr lang="en-US"/>
              <a:t> </a:t>
            </a:r>
            <a:r>
              <a:rPr lang="en-US" err="1"/>
              <a:t>vers</a:t>
            </a:r>
            <a:r>
              <a:rPr lang="en-US"/>
              <a:t> la page </a:t>
            </a:r>
            <a:r>
              <a:rPr lang="en-US" err="1"/>
              <a:t>d’accueil</a:t>
            </a:r>
            <a:r>
              <a:rPr lang="en-US"/>
              <a:t> </a:t>
            </a:r>
            <a:r>
              <a:rPr lang="en-US" err="1"/>
              <a:t>sinon</a:t>
            </a:r>
            <a:r>
              <a:rPr lang="en-US"/>
              <a:t> </a:t>
            </a:r>
            <a:r>
              <a:rPr lang="en-US" err="1"/>
              <a:t>l’utiilisateur</a:t>
            </a:r>
            <a:r>
              <a:rPr lang="en-US"/>
              <a:t> </a:t>
            </a:r>
            <a:r>
              <a:rPr lang="en-US" err="1"/>
              <a:t>va</a:t>
            </a:r>
            <a:r>
              <a:rPr lang="en-US"/>
              <a:t> </a:t>
            </a:r>
            <a:r>
              <a:rPr lang="en-US" err="1"/>
              <a:t>rester</a:t>
            </a:r>
            <a:r>
              <a:rPr lang="en-US"/>
              <a:t> a la page </a:t>
            </a:r>
            <a:r>
              <a:rPr lang="en-US" err="1"/>
              <a:t>d’authentification</a:t>
            </a:r>
            <a:r>
              <a:rPr lang="en-US"/>
              <a:t> pour essayer </a:t>
            </a:r>
            <a:r>
              <a:rPr lang="en-US" err="1"/>
              <a:t>à</a:t>
            </a:r>
            <a:r>
              <a:rPr lang="en-US"/>
              <a:t> nouveau</a:t>
            </a:r>
          </a:p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42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Et </a:t>
            </a:r>
            <a:r>
              <a:rPr lang="en-US" err="1"/>
              <a:t>finalement</a:t>
            </a:r>
            <a:r>
              <a:rPr lang="en-US"/>
              <a:t> le </a:t>
            </a:r>
            <a:r>
              <a:rPr lang="en-US" err="1"/>
              <a:t>diagramme</a:t>
            </a:r>
            <a:r>
              <a:rPr lang="en-US"/>
              <a:t> de </a:t>
            </a:r>
            <a:r>
              <a:rPr lang="en-US" err="1"/>
              <a:t>classe</a:t>
            </a:r>
            <a:r>
              <a:rPr lang="en-US"/>
              <a:t> qui </a:t>
            </a:r>
            <a:r>
              <a:rPr lang="en-US" err="1"/>
              <a:t>contient</a:t>
            </a:r>
            <a:r>
              <a:rPr lang="en-US"/>
              <a:t> 5 classes :</a:t>
            </a:r>
          </a:p>
          <a:p>
            <a:r>
              <a:rPr lang="en-US"/>
              <a:t>On a la </a:t>
            </a:r>
            <a:r>
              <a:rPr lang="en-US" err="1"/>
              <a:t>classe</a:t>
            </a:r>
            <a:r>
              <a:rPr lang="en-US"/>
              <a:t> user qui a les </a:t>
            </a:r>
            <a:r>
              <a:rPr lang="en-US" err="1"/>
              <a:t>methode</a:t>
            </a:r>
            <a:r>
              <a:rPr lang="en-US"/>
              <a:t> </a:t>
            </a:r>
            <a:r>
              <a:rPr lang="en-US" err="1"/>
              <a:t>suivantes</a:t>
            </a:r>
            <a:r>
              <a:rPr lang="en-US"/>
              <a:t> </a:t>
            </a:r>
            <a:r>
              <a:rPr lang="en-US" err="1"/>
              <a:t>à</a:t>
            </a:r>
            <a:r>
              <a:rPr lang="en-US"/>
              <a:t> savoir : </a:t>
            </a:r>
            <a:r>
              <a:rPr lang="en-US" err="1"/>
              <a:t>ajouter_reservation</a:t>
            </a:r>
            <a:r>
              <a:rPr lang="en-US"/>
              <a:t>()…</a:t>
            </a:r>
          </a:p>
          <a:p>
            <a:r>
              <a:rPr lang="en-US"/>
              <a:t>Et la </a:t>
            </a:r>
            <a:r>
              <a:rPr lang="en-US" err="1"/>
              <a:t>classe</a:t>
            </a:r>
            <a:r>
              <a:rPr lang="en-US"/>
              <a:t> secretariat </a:t>
            </a:r>
            <a:r>
              <a:rPr lang="en-US" err="1"/>
              <a:t>generale</a:t>
            </a:r>
            <a:r>
              <a:rPr lang="en-US"/>
              <a:t> qui </a:t>
            </a:r>
            <a:r>
              <a:rPr lang="en-US" err="1"/>
              <a:t>herite</a:t>
            </a:r>
            <a:r>
              <a:rPr lang="en-US"/>
              <a:t> de la </a:t>
            </a:r>
            <a:r>
              <a:rPr lang="en-US" err="1"/>
              <a:t>classe</a:t>
            </a:r>
            <a:r>
              <a:rPr lang="en-US"/>
              <a:t> user a </a:t>
            </a:r>
            <a:r>
              <a:rPr lang="en-US" err="1"/>
              <a:t>l’attribute</a:t>
            </a:r>
            <a:r>
              <a:rPr lang="en-US"/>
              <a:t> role de type admin et les </a:t>
            </a:r>
            <a:r>
              <a:rPr lang="en-US" err="1"/>
              <a:t>methodes</a:t>
            </a:r>
            <a:r>
              <a:rPr lang="en-US"/>
              <a:t> </a:t>
            </a:r>
            <a:r>
              <a:rPr lang="en-US" err="1"/>
              <a:t>ajouter_prof</a:t>
            </a:r>
            <a:r>
              <a:rPr lang="en-US"/>
              <a:t>()…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Ensuite on a la </a:t>
            </a:r>
            <a:r>
              <a:rPr lang="en-US" err="1"/>
              <a:t>classe</a:t>
            </a:r>
            <a:r>
              <a:rPr lang="en-US"/>
              <a:t> </a:t>
            </a:r>
            <a:r>
              <a:rPr lang="en-US" err="1"/>
              <a:t>professeur</a:t>
            </a:r>
            <a:r>
              <a:rPr lang="en-US"/>
              <a:t> qui </a:t>
            </a:r>
            <a:r>
              <a:rPr lang="en-US" err="1"/>
              <a:t>herite</a:t>
            </a:r>
            <a:r>
              <a:rPr lang="en-US"/>
              <a:t> </a:t>
            </a:r>
            <a:r>
              <a:rPr lang="en-US" err="1"/>
              <a:t>aussi</a:t>
            </a:r>
            <a:r>
              <a:rPr lang="en-US"/>
              <a:t> de la </a:t>
            </a:r>
            <a:r>
              <a:rPr lang="en-US" err="1"/>
              <a:t>classe</a:t>
            </a:r>
            <a:r>
              <a:rPr lang="en-US"/>
              <a:t> user a les </a:t>
            </a:r>
            <a:r>
              <a:rPr lang="en-US" err="1"/>
              <a:t>attributs</a:t>
            </a:r>
            <a:r>
              <a:rPr lang="en-US"/>
              <a:t> nom ,</a:t>
            </a:r>
            <a:r>
              <a:rPr lang="en-US" err="1"/>
              <a:t>prenom</a:t>
            </a:r>
            <a:r>
              <a:rPr lang="en-US"/>
              <a:t>, email, password, department de type string  et le role de type user</a:t>
            </a:r>
          </a:p>
          <a:p>
            <a:r>
              <a:rPr lang="en-US" err="1"/>
              <a:t>Chaque</a:t>
            </a:r>
            <a:r>
              <a:rPr lang="en-US"/>
              <a:t> </a:t>
            </a:r>
            <a:r>
              <a:rPr lang="en-US" err="1"/>
              <a:t>utilisateur</a:t>
            </a:r>
            <a:r>
              <a:rPr lang="en-US"/>
              <a:t> </a:t>
            </a:r>
            <a:r>
              <a:rPr lang="en-US" err="1"/>
              <a:t>peut</a:t>
            </a:r>
            <a:r>
              <a:rPr lang="en-US"/>
              <a:t> </a:t>
            </a:r>
            <a:r>
              <a:rPr lang="en-US" err="1"/>
              <a:t>effectue</a:t>
            </a:r>
            <a:r>
              <a:rPr lang="en-US"/>
              <a:t> </a:t>
            </a:r>
            <a:r>
              <a:rPr lang="en-US" err="1"/>
              <a:t>plusieurs</a:t>
            </a:r>
            <a:r>
              <a:rPr lang="en-US"/>
              <a:t> reservation , don’t la </a:t>
            </a:r>
            <a:r>
              <a:rPr lang="en-US" err="1"/>
              <a:t>classe</a:t>
            </a:r>
            <a:r>
              <a:rPr lang="en-US"/>
              <a:t> reservation a les </a:t>
            </a:r>
            <a:r>
              <a:rPr lang="en-US" err="1"/>
              <a:t>attributs</a:t>
            </a:r>
            <a:r>
              <a:rPr lang="en-US"/>
              <a:t> </a:t>
            </a:r>
            <a:r>
              <a:rPr lang="en-US" err="1"/>
              <a:t>à</a:t>
            </a:r>
            <a:r>
              <a:rPr lang="en-US"/>
              <a:t> savoir </a:t>
            </a:r>
            <a:r>
              <a:rPr lang="en-US" err="1"/>
              <a:t>dateDebut</a:t>
            </a:r>
            <a:r>
              <a:rPr lang="en-US"/>
              <a:t> </a:t>
            </a:r>
            <a:r>
              <a:rPr lang="en-US" err="1"/>
              <a:t>dateFin</a:t>
            </a:r>
            <a:r>
              <a:rPr lang="en-US"/>
              <a:t> et </a:t>
            </a:r>
            <a:r>
              <a:rPr lang="en-US" err="1"/>
              <a:t>titre</a:t>
            </a:r>
            <a:r>
              <a:rPr lang="en-US"/>
              <a:t> , </a:t>
            </a:r>
          </a:p>
          <a:p>
            <a:r>
              <a:rPr lang="en-US"/>
              <a:t>Et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err="1"/>
              <a:t>classe</a:t>
            </a:r>
            <a:r>
              <a:rPr lang="en-US"/>
              <a:t> salle qui un type et un num et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err="1"/>
              <a:t>methode</a:t>
            </a:r>
            <a:r>
              <a:rPr lang="en-US"/>
              <a:t> </a:t>
            </a:r>
            <a:r>
              <a:rPr lang="en-US" err="1"/>
              <a:t>nommee</a:t>
            </a:r>
            <a:r>
              <a:rPr lang="en-US"/>
              <a:t> </a:t>
            </a:r>
            <a:r>
              <a:rPr lang="en-US" err="1"/>
              <a:t>estReservee</a:t>
            </a:r>
            <a:r>
              <a:rPr lang="en-US"/>
              <a:t>().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20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Nous </a:t>
            </a:r>
            <a:r>
              <a:rPr lang="en-US" err="1"/>
              <a:t>allons</a:t>
            </a:r>
            <a:r>
              <a:rPr lang="en-US"/>
              <a:t> presenter dans </a:t>
            </a:r>
            <a:r>
              <a:rPr lang="en-US" err="1"/>
              <a:t>cette</a:t>
            </a:r>
            <a:r>
              <a:rPr lang="en-US"/>
              <a:t> phase de realization les technologies utilize et </a:t>
            </a:r>
            <a:r>
              <a:rPr lang="en-US" err="1"/>
              <a:t>aussi</a:t>
            </a:r>
            <a:r>
              <a:rPr lang="en-US"/>
              <a:t> les </a:t>
            </a:r>
            <a:r>
              <a:rPr lang="en-US" err="1"/>
              <a:t>outils</a:t>
            </a:r>
            <a:r>
              <a:rPr lang="en-US"/>
              <a:t> de development et la demonstration de </a:t>
            </a:r>
            <a:r>
              <a:rPr lang="en-US" err="1"/>
              <a:t>l’application</a:t>
            </a:r>
            <a:r>
              <a:rPr lang="en-US"/>
              <a:t>, </a:t>
            </a:r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</a:t>
            </a:r>
            <a:r>
              <a:rPr lang="fr-FR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etape</a:t>
            </a:r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consiste à transformer le modèle conceptuel établi précédemment en des composants logiciels formant notre système</a:t>
            </a:r>
            <a:r>
              <a:rPr lang="en-US">
                <a:effectLst/>
              </a:rPr>
              <a:t> 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00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durant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presentation nous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traiter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plan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suivant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 premier lieu , il aura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introduction 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puis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presentation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générale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par la suite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etude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conceptuelle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la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réalisation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finalement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conclusion et perspectives</a:t>
            </a:r>
          </a:p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42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Notre application a </a:t>
            </a:r>
            <a:r>
              <a:rPr lang="en-US" err="1"/>
              <a:t>ete</a:t>
            </a:r>
            <a:r>
              <a:rPr lang="en-US"/>
              <a:t> </a:t>
            </a:r>
            <a:r>
              <a:rPr lang="en-US" err="1"/>
              <a:t>realise</a:t>
            </a:r>
            <a:r>
              <a:rPr lang="en-US"/>
              <a:t> a </a:t>
            </a:r>
            <a:r>
              <a:rPr lang="en-US" err="1"/>
              <a:t>l’aide</a:t>
            </a:r>
            <a:r>
              <a:rPr lang="en-US"/>
              <a:t> des technologies </a:t>
            </a:r>
            <a:r>
              <a:rPr lang="en-US" err="1"/>
              <a:t>suivantes</a:t>
            </a:r>
            <a:r>
              <a:rPr lang="en-US"/>
              <a:t> :</a:t>
            </a:r>
          </a:p>
          <a:p>
            <a:r>
              <a:rPr lang="en-US"/>
              <a:t>Dans la </a:t>
            </a:r>
            <a:r>
              <a:rPr lang="en-US" err="1"/>
              <a:t>partie</a:t>
            </a:r>
            <a:r>
              <a:rPr lang="en-US"/>
              <a:t> frontend nous </a:t>
            </a:r>
            <a:r>
              <a:rPr lang="en-US" err="1"/>
              <a:t>avons</a:t>
            </a:r>
            <a:r>
              <a:rPr lang="en-US"/>
              <a:t> utilize : </a:t>
            </a:r>
          </a:p>
          <a:p>
            <a:r>
              <a:rPr lang="en-US"/>
              <a:t>React : c’</a:t>
            </a:r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 une </a:t>
            </a:r>
            <a:r>
              <a:rPr lang="fr-FR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JavaScript frontale à code source ouvert permettant de créer des interfaces utilisateur ou des composants d'interface utilisateur. Elle est maintenue par Facebook et une communauté de développeurs individuels et d’entreprises.</a:t>
            </a:r>
            <a:r>
              <a:rPr lang="en-US">
                <a:effectLst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Dans la </a:t>
            </a:r>
            <a:r>
              <a:rPr lang="en-US" err="1"/>
              <a:t>partie</a:t>
            </a:r>
            <a:r>
              <a:rPr lang="en-US"/>
              <a:t> backend nous </a:t>
            </a:r>
            <a:r>
              <a:rPr lang="en-US" err="1"/>
              <a:t>avons</a:t>
            </a:r>
            <a:r>
              <a:rPr lang="en-US"/>
              <a:t> utilize : </a:t>
            </a:r>
          </a:p>
          <a:p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 : c’est un Framework Python de haut niveau, permettant un développement rapide de sites internet, sécurisés, et maintenables , permet de proposer un backend stable, disposant de nombreuses librairies existantes.</a:t>
            </a:r>
            <a:r>
              <a:rPr lang="en-US">
                <a:effectLst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MySQL : est le service de base de données entièrement géré pour déployer des applications web et natives , c’est le système de gestion de base de données relationnelle le plus populaire.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255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Concernant</a:t>
            </a:r>
            <a:r>
              <a:rPr lang="en-US"/>
              <a:t> </a:t>
            </a:r>
            <a:r>
              <a:rPr lang="en-US" err="1"/>
              <a:t>l’environement</a:t>
            </a:r>
            <a:r>
              <a:rPr lang="en-US"/>
              <a:t> de </a:t>
            </a:r>
            <a:r>
              <a:rPr lang="en-US" err="1"/>
              <a:t>developpement</a:t>
            </a:r>
            <a:r>
              <a:rPr lang="en-US"/>
              <a:t> nous </a:t>
            </a:r>
            <a:r>
              <a:rPr lang="en-US" err="1"/>
              <a:t>avons</a:t>
            </a:r>
            <a:r>
              <a:rPr lang="en-US"/>
              <a:t> </a:t>
            </a:r>
            <a:r>
              <a:rPr lang="en-US" err="1"/>
              <a:t>utlises</a:t>
            </a:r>
            <a:r>
              <a:rPr lang="en-US"/>
              <a:t>:</a:t>
            </a:r>
          </a:p>
          <a:p>
            <a:r>
              <a:rPr lang="en-US" err="1"/>
              <a:t>starUML</a:t>
            </a:r>
            <a:r>
              <a:rPr lang="en-US"/>
              <a:t> :</a:t>
            </a:r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 un logiciel open-source il est fiable et fonctionnel, il nous propose de concevoir toutes sortes de diagrammes lors de la phase de la conception </a:t>
            </a:r>
            <a:r>
              <a:rPr lang="fr-FR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uml</a:t>
            </a:r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Studio Code c’est un éditeur de code open-source développé par Microsoft supportant un très grand nombre de langages grâce à des extensions. Il supporte l’autocomplétions, la coloration syntaxique, le </a:t>
            </a:r>
            <a:r>
              <a:rPr lang="fr-FR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débogage,etc</a:t>
            </a:r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Et </a:t>
            </a:r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WampServer c’est une plate-forme de développement Web sous Windows pour des applications Web dynamiques, et d’une base de données MySQL. Il possède également PHPMyAdmin pour gérer plus facilement les bases de données.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93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Passant </a:t>
            </a:r>
            <a:r>
              <a:rPr lang="en-US" dirty="0" err="1"/>
              <a:t>maintenant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la demonstration de </a:t>
            </a:r>
            <a:r>
              <a:rPr lang="en-US" dirty="0" err="1"/>
              <a:t>notre</a:t>
            </a:r>
            <a:r>
              <a:rPr lang="en-US" dirty="0"/>
              <a:t> application </a:t>
            </a:r>
          </a:p>
          <a:p>
            <a:r>
              <a:rPr lang="en-US" dirty="0"/>
              <a:t> 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17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 de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compte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nous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avons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réussi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d’associer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plusieurs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langages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afin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réaliser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 et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aussi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nous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avons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appris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manipulation de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plusieurs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tels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React et Django , et nous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avons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approfondi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connaissances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creation des application web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d’autres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on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ajouter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d’autres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fonctionnalités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tionnalité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notre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 , et on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même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créer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 mobile qui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lier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meme base de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données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notre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sujet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touche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 , nous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vous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remercie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votre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aimable attention.</a:t>
            </a:r>
          </a:p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03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75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22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Passant </a:t>
            </a:r>
            <a:r>
              <a:rPr lang="en-US" err="1"/>
              <a:t>maintenant</a:t>
            </a:r>
            <a:r>
              <a:rPr lang="en-US"/>
              <a:t> </a:t>
            </a:r>
            <a:r>
              <a:rPr lang="en-US" err="1"/>
              <a:t>à</a:t>
            </a:r>
            <a:r>
              <a:rPr lang="en-US"/>
              <a:t> la presentation </a:t>
            </a:r>
            <a:r>
              <a:rPr lang="en-US" err="1"/>
              <a:t>generale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9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d’etudes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pour but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réaliser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 web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l’objectif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l’objectif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mise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place d’un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système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informatique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gestion des salles, qui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simplifier la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tache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les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professeurs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faculté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veulent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salles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travers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l’application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tout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but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pratiquer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connaissance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savoir-faire 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acquis pour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pouvoir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réaliser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69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Notre application dont les objectifs à savoir: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Grace à l’optimisation de la réservation des salles et la consultation les   disponibilités en temps réel et la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préréservation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depuis un planning interactif à tout      moment et de n'importe quel navigateur.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Planification et réservation faciles et gestion efficace des salles aperçu de la disponibilité des locaux et la digitalisation de l'environnement l’utilisation améliorée des salles satisfaction plus élevées des utilisateurs.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risques de doubles-réservations sont évités, la gestion des plannings est optimisée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une parfaite continuité de service.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29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 le cadre de notre projet, la planification a été faite à travers le Diagramme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Gantt. 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/>
              <a:t>Nous </a:t>
            </a:r>
            <a:r>
              <a:rPr lang="en-US" err="1"/>
              <a:t>avons</a:t>
            </a:r>
            <a:r>
              <a:rPr lang="en-US"/>
              <a:t> </a:t>
            </a:r>
            <a:r>
              <a:rPr lang="en-US" err="1"/>
              <a:t>distribuer</a:t>
            </a:r>
            <a:r>
              <a:rPr lang="en-US"/>
              <a:t> les taches </a:t>
            </a:r>
            <a:r>
              <a:rPr lang="en-US" err="1"/>
              <a:t>tel</a:t>
            </a:r>
            <a:r>
              <a:rPr lang="en-US"/>
              <a:t> que </a:t>
            </a:r>
            <a:r>
              <a:rPr lang="en-US" err="1"/>
              <a:t>analyse</a:t>
            </a:r>
            <a:r>
              <a:rPr lang="en-US"/>
              <a:t> du </a:t>
            </a:r>
            <a:r>
              <a:rPr lang="en-US" err="1"/>
              <a:t>probleme</a:t>
            </a:r>
            <a:r>
              <a:rPr lang="en-US"/>
              <a:t> ,cahier de charges … sur des </a:t>
            </a:r>
            <a:r>
              <a:rPr lang="en-US" err="1"/>
              <a:t>delais</a:t>
            </a:r>
            <a:r>
              <a:rPr lang="en-US"/>
              <a:t> </a:t>
            </a:r>
            <a:r>
              <a:rPr lang="en-US" err="1"/>
              <a:t>estimée</a:t>
            </a:r>
            <a:r>
              <a:rPr lang="en-US"/>
              <a:t> 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12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la fin de </a:t>
            </a:r>
            <a:r>
              <a:rPr lang="en-US" err="1"/>
              <a:t>ce</a:t>
            </a:r>
            <a:r>
              <a:rPr lang="en-US"/>
              <a:t> </a:t>
            </a:r>
            <a:r>
              <a:rPr lang="en-US" err="1"/>
              <a:t>projet</a:t>
            </a:r>
            <a:r>
              <a:rPr lang="en-US"/>
              <a:t> , nous </a:t>
            </a:r>
            <a:r>
              <a:rPr lang="en-US" err="1"/>
              <a:t>avons</a:t>
            </a:r>
            <a:r>
              <a:rPr lang="en-US"/>
              <a:t> remarque , </a:t>
            </a:r>
            <a:r>
              <a:rPr lang="en-US" err="1"/>
              <a:t>qu’il</a:t>
            </a:r>
            <a:r>
              <a:rPr lang="en-US"/>
              <a:t> </a:t>
            </a:r>
            <a:r>
              <a:rPr lang="en-US" err="1"/>
              <a:t>ya</a:t>
            </a:r>
            <a:r>
              <a:rPr lang="en-US"/>
              <a:t> un </a:t>
            </a:r>
            <a:r>
              <a:rPr lang="en-US" err="1"/>
              <a:t>ecart</a:t>
            </a:r>
            <a:r>
              <a:rPr lang="en-US"/>
              <a:t> entre le planning </a:t>
            </a:r>
            <a:r>
              <a:rPr lang="en-US" err="1"/>
              <a:t>previsionnel</a:t>
            </a:r>
            <a:r>
              <a:rPr lang="en-US"/>
              <a:t> et le planning reel et que la durée </a:t>
            </a:r>
            <a:r>
              <a:rPr lang="en-US" err="1"/>
              <a:t>estimée</a:t>
            </a:r>
            <a:r>
              <a:rPr lang="en-US"/>
              <a:t> pour la realization </a:t>
            </a:r>
            <a:r>
              <a:rPr lang="en-US" err="1"/>
              <a:t>n’était</a:t>
            </a:r>
            <a:r>
              <a:rPr lang="en-US"/>
              <a:t> pas suffisante , </a:t>
            </a:r>
            <a:r>
              <a:rPr lang="en-US" err="1"/>
              <a:t>puisque</a:t>
            </a:r>
            <a:r>
              <a:rPr lang="en-US"/>
              <a:t> nous </a:t>
            </a:r>
            <a:r>
              <a:rPr lang="en-US" err="1"/>
              <a:t>avons</a:t>
            </a:r>
            <a:r>
              <a:rPr lang="en-US"/>
              <a:t> utilize des </a:t>
            </a:r>
            <a:r>
              <a:rPr lang="en-US" err="1"/>
              <a:t>langages</a:t>
            </a:r>
            <a:r>
              <a:rPr lang="en-US"/>
              <a:t> et des framework nouveau pour nous , </a:t>
            </a:r>
            <a:r>
              <a:rPr lang="en-US" err="1"/>
              <a:t>ce</a:t>
            </a:r>
            <a:r>
              <a:rPr lang="en-US"/>
              <a:t> qui a </a:t>
            </a:r>
            <a:r>
              <a:rPr lang="en-US" err="1"/>
              <a:t>généré</a:t>
            </a:r>
            <a:r>
              <a:rPr lang="en-US"/>
              <a:t> un decalage au </a:t>
            </a:r>
            <a:r>
              <a:rPr lang="en-US" err="1"/>
              <a:t>niveau</a:t>
            </a:r>
            <a:r>
              <a:rPr lang="en-US"/>
              <a:t> du planning.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D793-F721-B840-A652-2A05744F75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3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2494113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850714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3749874" y="865387"/>
            <a:ext cx="12432160" cy="2741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9999" spc="999" dirty="0">
                <a:solidFill>
                  <a:srgbClr val="5271FF"/>
                </a:solidFill>
                <a:latin typeface="Poppins ExtraBold Bold"/>
              </a:rPr>
              <a:t>PROJET </a:t>
            </a:r>
          </a:p>
          <a:p>
            <a:pPr algn="ctr">
              <a:lnSpc>
                <a:spcPts val="10499"/>
              </a:lnSpc>
            </a:pPr>
            <a:r>
              <a:rPr lang="en-US" sz="9999" spc="999" dirty="0">
                <a:solidFill>
                  <a:srgbClr val="5271FF"/>
                </a:solidFill>
                <a:latin typeface="Poppins ExtraBold Bold"/>
              </a:rPr>
              <a:t>DE FIN D’ÉTUDES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53434" y="3758260"/>
            <a:ext cx="12616379" cy="2113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600" dirty="0">
                <a:solidFill>
                  <a:srgbClr val="2B4A9D"/>
                </a:solidFill>
                <a:latin typeface="Poppins ExtraBold Bold"/>
              </a:rPr>
              <a:t>APPLICATION WEB DE GESTION DES SALLES DE LA FACULTÉ </a:t>
            </a:r>
            <a:endParaRPr lang="en-US" sz="4800" spc="600" dirty="0">
              <a:solidFill>
                <a:srgbClr val="2B4A9D"/>
              </a:solidFill>
              <a:latin typeface="Arimo 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188570" y="307472"/>
            <a:ext cx="12993464" cy="2102579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16" name="Image 7" descr="unnamed.png">
            <a:extLst>
              <a:ext uri="{FF2B5EF4-FFF2-40B4-BE49-F238E27FC236}">
                <a16:creationId xmlns:a16="http://schemas.microsoft.com/office/drawing/2014/main" id="{6F31CAED-85E7-6B40-A510-3E362CFB837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62000" y="167118"/>
            <a:ext cx="2483566" cy="1242582"/>
          </a:xfrm>
          <a:prstGeom prst="rect">
            <a:avLst/>
          </a:prstGeom>
        </p:spPr>
      </p:pic>
      <p:grpSp>
        <p:nvGrpSpPr>
          <p:cNvPr id="18" name="Group 6">
            <a:extLst>
              <a:ext uri="{FF2B5EF4-FFF2-40B4-BE49-F238E27FC236}">
                <a16:creationId xmlns:a16="http://schemas.microsoft.com/office/drawing/2014/main" id="{825B9ECF-84CD-6447-822F-D63947D487A8}"/>
              </a:ext>
            </a:extLst>
          </p:cNvPr>
          <p:cNvGrpSpPr/>
          <p:nvPr/>
        </p:nvGrpSpPr>
        <p:grpSpPr>
          <a:xfrm rot="2700000">
            <a:off x="12942916" y="7842214"/>
            <a:ext cx="6164339" cy="6164339"/>
            <a:chOff x="0" y="0"/>
            <a:chExt cx="1913890" cy="191389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E46251B-84B4-5F46-31D5-3A1E39CAA61B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6859AE5-E687-EB1F-E68E-99F52AB8774E}"/>
              </a:ext>
            </a:extLst>
          </p:cNvPr>
          <p:cNvSpPr txBox="1"/>
          <p:nvPr/>
        </p:nvSpPr>
        <p:spPr>
          <a:xfrm>
            <a:off x="880576" y="6524385"/>
            <a:ext cx="42883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latin typeface="Arial" panose="020B0604020202020204" pitchFamily="34" charset="0"/>
                <a:cs typeface="Arial" panose="020B0604020202020204" pitchFamily="34" charset="0"/>
              </a:rPr>
              <a:t>Soutenu le 27 juin par: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fr-FR" sz="2800" b="1">
                <a:latin typeface="Arial" panose="020B0604020202020204" pitchFamily="34" charset="0"/>
                <a:cs typeface="Arial" panose="020B0604020202020204" pitchFamily="34" charset="0"/>
              </a:rPr>
              <a:t>Fatima Zahra Abbour 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fr-FR" sz="2800" b="1">
                <a:latin typeface="Arial" panose="020B0604020202020204" pitchFamily="34" charset="0"/>
                <a:cs typeface="Arial" panose="020B0604020202020204" pitchFamily="34" charset="0"/>
              </a:rPr>
              <a:t>Ayoub Elgouji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9A153E-5AC9-0F0B-C755-F23984F11356}"/>
              </a:ext>
            </a:extLst>
          </p:cNvPr>
          <p:cNvSpPr txBox="1"/>
          <p:nvPr/>
        </p:nvSpPr>
        <p:spPr>
          <a:xfrm>
            <a:off x="7220363" y="9794862"/>
            <a:ext cx="394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Année universitaire : 2021/2022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238EB5-0C47-E4C8-CAD9-6FB4F09AC15F}"/>
              </a:ext>
            </a:extLst>
          </p:cNvPr>
          <p:cNvSpPr txBox="1"/>
          <p:nvPr/>
        </p:nvSpPr>
        <p:spPr>
          <a:xfrm>
            <a:off x="7038917" y="6524385"/>
            <a:ext cx="117142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Helvetica Neue" panose="02000503000000020004" pitchFamily="2" charset="0"/>
              </a:rPr>
              <a:t>Devant la commission d’examen </a:t>
            </a:r>
            <a:r>
              <a:rPr kumimoji="0" lang="fr-FR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Helvetica Neue" panose="02000503000000020004" pitchFamily="2" charset="0"/>
              </a:rPr>
              <a:t>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85308A1-9EA4-3075-3C59-50BE2FD053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546" y="1"/>
            <a:ext cx="3037951" cy="1569660"/>
          </a:xfrm>
          <a:prstGeom prst="rect">
            <a:avLst/>
          </a:prstGeom>
        </p:spPr>
      </p:pic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B9C37581-60FC-3950-6EBA-1E94713B1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95093"/>
              </p:ext>
            </p:extLst>
          </p:nvPr>
        </p:nvGraphicFramePr>
        <p:xfrm>
          <a:off x="7038917" y="7109160"/>
          <a:ext cx="1219200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33343">
                  <a:extLst>
                    <a:ext uri="{9D8B030D-6E8A-4147-A177-3AD203B41FA5}">
                      <a16:colId xmlns:a16="http://schemas.microsoft.com/office/drawing/2014/main" val="1597676162"/>
                    </a:ext>
                  </a:extLst>
                </a:gridCol>
                <a:gridCol w="7958657">
                  <a:extLst>
                    <a:ext uri="{9D8B030D-6E8A-4147-A177-3AD203B41FA5}">
                      <a16:colId xmlns:a16="http://schemas.microsoft.com/office/drawing/2014/main" val="995650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altLang="en-US" sz="1800" b="1" dirty="0">
                          <a:solidFill>
                            <a:srgbClr val="000000"/>
                          </a:solidFill>
                        </a:rPr>
                        <a:t>Pr. </a:t>
                      </a:r>
                      <a:r>
                        <a:rPr lang="fr-FR" altLang="en-US" sz="1800" b="1" dirty="0" err="1">
                          <a:solidFill>
                            <a:srgbClr val="000000"/>
                          </a:solidFill>
                        </a:rPr>
                        <a:t>Ghazouani</a:t>
                      </a:r>
                      <a:r>
                        <a:rPr lang="fr-FR" altLang="en-US" sz="1800" b="1" dirty="0">
                          <a:solidFill>
                            <a:srgbClr val="000000"/>
                          </a:solidFill>
                        </a:rPr>
                        <a:t> Mohamed 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altLang="en-US" sz="1800" b="1" dirty="0">
                          <a:solidFill>
                            <a:srgbClr val="000000"/>
                          </a:solidFill>
                        </a:rPr>
                        <a:t>Encadrant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89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fr-FR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Pr. </a:t>
                      </a:r>
                      <a:r>
                        <a:rPr kumimoji="0" lang="fr-FR" altLang="en-US" sz="18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Azouazi</a:t>
                      </a:r>
                      <a:r>
                        <a:rPr kumimoji="0" lang="fr-FR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 Mohamed 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Examinateur</a:t>
                      </a:r>
                      <a:endParaRPr kumimoji="0" lang="fr-F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667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altLang="en-US" sz="1800" b="1" dirty="0">
                          <a:solidFill>
                            <a:srgbClr val="000000"/>
                          </a:solidFill>
                        </a:rPr>
                        <a:t>Pr. </a:t>
                      </a:r>
                      <a:r>
                        <a:rPr lang="fr-FR" altLang="en-US" sz="1800" b="1" dirty="0" err="1">
                          <a:solidFill>
                            <a:srgbClr val="000000"/>
                          </a:solidFill>
                        </a:rPr>
                        <a:t>Daif</a:t>
                      </a:r>
                      <a:r>
                        <a:rPr lang="fr-FR" altLang="en-US" sz="1800" b="1" dirty="0">
                          <a:solidFill>
                            <a:srgbClr val="000000"/>
                          </a:solidFill>
                        </a:rPr>
                        <a:t> Abderrahmane 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Examinateur</a:t>
                      </a:r>
                      <a:endParaRPr kumimoji="0" lang="fr-F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558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altLang="en-US" sz="1800" b="1" dirty="0">
                          <a:solidFill>
                            <a:srgbClr val="000000"/>
                          </a:solidFill>
                        </a:rPr>
                        <a:t>Pr. </a:t>
                      </a:r>
                      <a:r>
                        <a:rPr lang="fr-FR" altLang="en-US" sz="1800" b="1" dirty="0" err="1">
                          <a:solidFill>
                            <a:srgbClr val="000000"/>
                          </a:solidFill>
                        </a:rPr>
                        <a:t>Ounacer</a:t>
                      </a:r>
                      <a:r>
                        <a:rPr lang="fr-FR" altLang="en-US" sz="1800" b="1" dirty="0">
                          <a:solidFill>
                            <a:srgbClr val="000000"/>
                          </a:solidFill>
                        </a:rPr>
                        <a:t> Soumaya 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en-US" sz="1800" b="1" dirty="0">
                          <a:solidFill>
                            <a:srgbClr val="000000"/>
                          </a:solidFill>
                        </a:rPr>
                        <a:t>Examinatrice</a:t>
                      </a:r>
                      <a:endParaRPr lang="fr-FR" altLang="en-US" sz="18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 pitchFamily="18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32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altLang="en-US" sz="1800" b="1" dirty="0">
                          <a:solidFill>
                            <a:srgbClr val="000000"/>
                          </a:solidFill>
                        </a:rPr>
                        <a:t>Pr. Rachdi Mohamed 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Examinateur</a:t>
                      </a:r>
                      <a:endParaRPr kumimoji="0" lang="fr-F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51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en-US" sz="1800" b="1" dirty="0">
                          <a:solidFill>
                            <a:srgbClr val="000000"/>
                          </a:solidFill>
                        </a:rPr>
                        <a:t>Pr. El </a:t>
                      </a:r>
                      <a:r>
                        <a:rPr lang="fr-FR" altLang="en-US" sz="1800" b="1" dirty="0" err="1">
                          <a:solidFill>
                            <a:srgbClr val="000000"/>
                          </a:solidFill>
                        </a:rPr>
                        <a:t>Ghoimari</a:t>
                      </a:r>
                      <a:r>
                        <a:rPr lang="fr-FR" altLang="en-US" sz="1800" b="1" dirty="0">
                          <a:solidFill>
                            <a:srgbClr val="000000"/>
                          </a:solidFill>
                        </a:rPr>
                        <a:t> Mohamed Yassine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Examinateur</a:t>
                      </a:r>
                      <a:endParaRPr kumimoji="0" lang="fr-F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77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altLang="en-US" sz="1800" b="1" dirty="0">
                          <a:solidFill>
                            <a:srgbClr val="000000"/>
                          </a:solidFill>
                        </a:rPr>
                        <a:t>Pr. </a:t>
                      </a:r>
                      <a:r>
                        <a:rPr lang="fr-FR" altLang="en-US" sz="1800" b="1" dirty="0" err="1">
                          <a:solidFill>
                            <a:srgbClr val="000000"/>
                          </a:solidFill>
                        </a:rPr>
                        <a:t>Ardchir</a:t>
                      </a:r>
                      <a:r>
                        <a:rPr lang="fr-FR" altLang="en-US" sz="1800" b="1" dirty="0">
                          <a:solidFill>
                            <a:srgbClr val="000000"/>
                          </a:solidFill>
                        </a:rPr>
                        <a:t> Soufiane 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Examinateur</a:t>
                      </a:r>
                      <a:endParaRPr kumimoji="0" lang="fr-F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12675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7834" y="2425592"/>
            <a:ext cx="9968424" cy="1259922"/>
            <a:chOff x="0" y="0"/>
            <a:chExt cx="3636508" cy="459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l="l" t="t" r="r" b="b"/>
              <a:pathLst>
                <a:path w="3636508" h="459623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895350" y="3742663"/>
            <a:ext cx="9233976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CONCEPTION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129326" y="0"/>
            <a:ext cx="8158674" cy="10287000"/>
            <a:chOff x="0" y="0"/>
            <a:chExt cx="2976306" cy="37527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76306" cy="3752726"/>
            </a:xfrm>
            <a:custGeom>
              <a:avLst/>
              <a:gdLst/>
              <a:ahLst/>
              <a:cxnLst/>
              <a:rect l="l" t="t" r="r" b="b"/>
              <a:pathLst>
                <a:path w="2976306" h="375272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134128" y="3121771"/>
            <a:ext cx="4149071" cy="404345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997858" y="2523496"/>
            <a:ext cx="2528376" cy="1190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ExtraBold Bold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8172447" y="171449"/>
            <a:ext cx="1943102" cy="18288003"/>
            <a:chOff x="3312466" y="835890"/>
            <a:chExt cx="874407" cy="3339659"/>
          </a:xfrm>
        </p:grpSpPr>
        <p:sp>
          <p:nvSpPr>
            <p:cNvPr id="5" name="Freeform 5"/>
            <p:cNvSpPr/>
            <p:nvPr/>
          </p:nvSpPr>
          <p:spPr>
            <a:xfrm>
              <a:off x="3312466" y="83589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8" name="Group 8"/>
          <p:cNvGrpSpPr/>
          <p:nvPr/>
        </p:nvGrpSpPr>
        <p:grpSpPr>
          <a:xfrm rot="10800000">
            <a:off x="16062979" y="705545"/>
            <a:ext cx="1635964" cy="1633346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5334000" y="876262"/>
            <a:ext cx="8183276" cy="836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ExtraBold"/>
              </a:rPr>
              <a:t>ACTEURS</a:t>
            </a: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03D6278C-21AA-F28B-3642-916B24C2299B}"/>
              </a:ext>
            </a:extLst>
          </p:cNvPr>
          <p:cNvGrpSpPr/>
          <p:nvPr/>
        </p:nvGrpSpPr>
        <p:grpSpPr>
          <a:xfrm>
            <a:off x="5105400" y="2516886"/>
            <a:ext cx="4038600" cy="3960114"/>
            <a:chOff x="0" y="0"/>
            <a:chExt cx="6350000" cy="6350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2A200AF6-BAB0-0BBF-0919-D3A336438176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853CE81D-6926-28AE-B73A-CBF35604F592}"/>
              </a:ext>
            </a:extLst>
          </p:cNvPr>
          <p:cNvGrpSpPr/>
          <p:nvPr/>
        </p:nvGrpSpPr>
        <p:grpSpPr>
          <a:xfrm>
            <a:off x="9478676" y="2516886"/>
            <a:ext cx="4038600" cy="3960114"/>
            <a:chOff x="0" y="0"/>
            <a:chExt cx="6350000" cy="6350000"/>
          </a:xfrm>
          <a:solidFill>
            <a:schemeClr val="accent1"/>
          </a:solidFill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53D27111-AE2A-12DF-7152-61AE8181EFC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D1477D0-6BBB-0C90-EB65-AC8E30FED232}"/>
              </a:ext>
            </a:extLst>
          </p:cNvPr>
          <p:cNvSpPr txBox="1"/>
          <p:nvPr/>
        </p:nvSpPr>
        <p:spPr>
          <a:xfrm>
            <a:off x="5744595" y="2805136"/>
            <a:ext cx="2830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Secrétariat </a:t>
            </a:r>
          </a:p>
          <a:p>
            <a:pPr algn="ctr"/>
            <a:r>
              <a:rPr lang="fr-FR" sz="3600" dirty="0">
                <a:solidFill>
                  <a:schemeClr val="bg1"/>
                </a:solidFill>
              </a:rPr>
              <a:t>général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781666-02AA-8E1D-D3C8-103C59E4B0C2}"/>
              </a:ext>
            </a:extLst>
          </p:cNvPr>
          <p:cNvSpPr txBox="1"/>
          <p:nvPr/>
        </p:nvSpPr>
        <p:spPr>
          <a:xfrm>
            <a:off x="10443674" y="2875768"/>
            <a:ext cx="2830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Professeur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747D50-F404-2922-D5BD-0A150DFD7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674" y="3880981"/>
            <a:ext cx="2125203" cy="21252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6791F3-7F43-C1BB-47F4-FA981360E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106" y="3929907"/>
            <a:ext cx="2427185" cy="24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45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028950"/>
            <a:ext cx="18288000" cy="7258050"/>
            <a:chOff x="0" y="0"/>
            <a:chExt cx="6671512" cy="2647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2647756"/>
            </a:xfrm>
            <a:custGeom>
              <a:avLst/>
              <a:gdLst/>
              <a:ahLst/>
              <a:cxnLst/>
              <a:rect l="l" t="t" r="r" b="b"/>
              <a:pathLst>
                <a:path w="6671512" h="2647756">
                  <a:moveTo>
                    <a:pt x="0" y="0"/>
                  </a:moveTo>
                  <a:lnTo>
                    <a:pt x="6671512" y="0"/>
                  </a:lnTo>
                  <a:lnTo>
                    <a:pt x="6671512" y="2647756"/>
                  </a:lnTo>
                  <a:lnTo>
                    <a:pt x="0" y="26477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/>
            <a:lstStyle/>
            <a:p>
              <a:endParaRPr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3422512"/>
            <a:ext cx="18288000" cy="1398141"/>
            <a:chOff x="0" y="0"/>
            <a:chExt cx="6671512" cy="2789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71512" cy="278959"/>
            </a:xfrm>
            <a:custGeom>
              <a:avLst/>
              <a:gdLst/>
              <a:ahLst/>
              <a:cxnLst/>
              <a:rect l="l" t="t" r="r" b="b"/>
              <a:pathLst>
                <a:path w="6671512" h="278959">
                  <a:moveTo>
                    <a:pt x="0" y="0"/>
                  </a:moveTo>
                  <a:lnTo>
                    <a:pt x="6671512" y="0"/>
                  </a:lnTo>
                  <a:lnTo>
                    <a:pt x="6671512" y="278959"/>
                  </a:lnTo>
                  <a:lnTo>
                    <a:pt x="0" y="2789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381190">
            <a:off x="3807504" y="-705158"/>
            <a:ext cx="18288000" cy="1655287"/>
            <a:chOff x="0" y="0"/>
            <a:chExt cx="6671512" cy="6038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71512" cy="603853"/>
            </a:xfrm>
            <a:custGeom>
              <a:avLst/>
              <a:gdLst/>
              <a:ahLst/>
              <a:cxnLst/>
              <a:rect l="l" t="t" r="r" b="b"/>
              <a:pathLst>
                <a:path w="6671512" h="603853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 rot="-284447">
            <a:off x="-3805812" y="-636028"/>
            <a:ext cx="18288000" cy="1655287"/>
            <a:chOff x="0" y="0"/>
            <a:chExt cx="6671512" cy="6038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71512" cy="603853"/>
            </a:xfrm>
            <a:custGeom>
              <a:avLst/>
              <a:gdLst/>
              <a:ahLst/>
              <a:cxnLst/>
              <a:rect l="l" t="t" r="r" b="b"/>
              <a:pathLst>
                <a:path w="6671512" h="603853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7476" y="9719480"/>
            <a:ext cx="18288000" cy="544146"/>
            <a:chOff x="0" y="0"/>
            <a:chExt cx="6671512" cy="2789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71512" cy="278959"/>
            </a:xfrm>
            <a:custGeom>
              <a:avLst/>
              <a:gdLst/>
              <a:ahLst/>
              <a:cxnLst/>
              <a:rect l="l" t="t" r="r" b="b"/>
              <a:pathLst>
                <a:path w="6671512" h="278959">
                  <a:moveTo>
                    <a:pt x="0" y="0"/>
                  </a:moveTo>
                  <a:lnTo>
                    <a:pt x="6671512" y="0"/>
                  </a:lnTo>
                  <a:lnTo>
                    <a:pt x="6671512" y="278959"/>
                  </a:lnTo>
                  <a:lnTo>
                    <a:pt x="0" y="2789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480498" y="1334028"/>
            <a:ext cx="15327005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200" spc="400">
                <a:solidFill>
                  <a:srgbClr val="2B4A9D"/>
                </a:solidFill>
                <a:latin typeface="Poppins ExtraBold"/>
              </a:rPr>
              <a:t>DIAGRAMMES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6033" y="5013053"/>
            <a:ext cx="5885548" cy="940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fr-FR" sz="3000" spc="120" dirty="0">
                <a:solidFill>
                  <a:srgbClr val="FFFFFF"/>
                </a:solidFill>
                <a:latin typeface="Arimo Italics"/>
              </a:rPr>
              <a:t>Pour professeur</a:t>
            </a:r>
          </a:p>
          <a:p>
            <a:pPr algn="ctr">
              <a:lnSpc>
                <a:spcPts val="3750"/>
              </a:lnSpc>
            </a:pPr>
            <a:r>
              <a:rPr lang="fr-FR" sz="3000" spc="120" dirty="0">
                <a:solidFill>
                  <a:srgbClr val="FFFFFF"/>
                </a:solidFill>
                <a:latin typeface="Arimo Italics"/>
              </a:rPr>
              <a:t>Pour secrétariat général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641" y="3609326"/>
            <a:ext cx="5885548" cy="102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fr-FR" sz="3000" spc="300" dirty="0">
                <a:solidFill>
                  <a:srgbClr val="2B4A9D"/>
                </a:solidFill>
                <a:latin typeface="Lato Bold"/>
              </a:rPr>
              <a:t>Diagramme de cas d’utilisation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57706" y="4931592"/>
            <a:ext cx="555442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3000" spc="120">
                <a:solidFill>
                  <a:srgbClr val="FFFFFF"/>
                </a:solidFill>
                <a:latin typeface="Arimo Italics"/>
              </a:rPr>
              <a:t>Scénario de cas d’utilisation  &lt;&lt;authentification&gt;&gt;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44650" y="3642350"/>
            <a:ext cx="4183748" cy="102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fr-FR" sz="3000" spc="300" dirty="0">
                <a:solidFill>
                  <a:srgbClr val="2B4A9D"/>
                </a:solidFill>
                <a:latin typeface="Lato Bold"/>
              </a:rPr>
              <a:t>Diagramme de séquence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73657" y="5136413"/>
            <a:ext cx="5047348" cy="45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fr-FR" sz="3000" spc="120" dirty="0">
                <a:solidFill>
                  <a:srgbClr val="FFFFFF"/>
                </a:solidFill>
                <a:latin typeface="Arimo Italics"/>
              </a:rPr>
              <a:t> général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84171" y="3535856"/>
            <a:ext cx="5047348" cy="102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fr-FR" sz="3000" spc="300" dirty="0">
                <a:solidFill>
                  <a:srgbClr val="2B4A9D"/>
                </a:solidFill>
                <a:latin typeface="Lato Bold"/>
              </a:rPr>
              <a:t>Diagramme de </a:t>
            </a:r>
          </a:p>
          <a:p>
            <a:pPr algn="ctr">
              <a:lnSpc>
                <a:spcPts val="4200"/>
              </a:lnSpc>
            </a:pPr>
            <a:r>
              <a:rPr lang="fr-FR" sz="3000" spc="300" dirty="0">
                <a:solidFill>
                  <a:srgbClr val="2B4A9D"/>
                </a:solidFill>
                <a:latin typeface="Lato Bold"/>
              </a:rPr>
              <a:t>classe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407BD3-8FA8-E9E9-37EA-A6A1189B1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157" y="5745070"/>
            <a:ext cx="3949700" cy="41549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6AF78F-67F3-B4B5-CB38-BE8FE7253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554" y="5264688"/>
            <a:ext cx="4671553" cy="46858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CF1BCB-9F0E-37CF-EF96-3585FFB08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30" y="5868908"/>
            <a:ext cx="3836586" cy="3836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7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8591548" y="590550"/>
            <a:ext cx="1104900" cy="18288003"/>
            <a:chOff x="3312466" y="835890"/>
            <a:chExt cx="874407" cy="3339659"/>
          </a:xfrm>
        </p:grpSpPr>
        <p:sp>
          <p:nvSpPr>
            <p:cNvPr id="5" name="Freeform 5"/>
            <p:cNvSpPr/>
            <p:nvPr/>
          </p:nvSpPr>
          <p:spPr>
            <a:xfrm>
              <a:off x="3312466" y="83589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8" name="Group 8"/>
          <p:cNvGrpSpPr/>
          <p:nvPr/>
        </p:nvGrpSpPr>
        <p:grpSpPr>
          <a:xfrm rot="10800000">
            <a:off x="16062979" y="705545"/>
            <a:ext cx="1635964" cy="1633346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676400" y="876262"/>
            <a:ext cx="14935200" cy="1644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fr-FR" sz="6000" spc="300">
                <a:solidFill>
                  <a:srgbClr val="2B4A9D"/>
                </a:solidFill>
                <a:latin typeface="Poppins ExtraBold"/>
              </a:rPr>
              <a:t>Diagramme de cas d’utilisation</a:t>
            </a:r>
          </a:p>
          <a:p>
            <a:pPr algn="ctr">
              <a:lnSpc>
                <a:spcPts val="6300"/>
              </a:lnSpc>
            </a:pPr>
            <a:r>
              <a:rPr lang="fr-FR" sz="6000" spc="300">
                <a:solidFill>
                  <a:srgbClr val="2B4A9D"/>
                </a:solidFill>
                <a:latin typeface="Poppins ExtraBold"/>
              </a:rPr>
              <a:t>“Professeur”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1E65AA7-92DE-6D7D-5FAA-D0639EFE8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657135"/>
            <a:ext cx="13340018" cy="56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05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8591548" y="590550"/>
            <a:ext cx="1104900" cy="18288003"/>
            <a:chOff x="3312466" y="835890"/>
            <a:chExt cx="874407" cy="3339659"/>
          </a:xfrm>
        </p:grpSpPr>
        <p:sp>
          <p:nvSpPr>
            <p:cNvPr id="5" name="Freeform 5"/>
            <p:cNvSpPr/>
            <p:nvPr/>
          </p:nvSpPr>
          <p:spPr>
            <a:xfrm>
              <a:off x="3312466" y="83589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8" name="Group 8"/>
          <p:cNvGrpSpPr/>
          <p:nvPr/>
        </p:nvGrpSpPr>
        <p:grpSpPr>
          <a:xfrm rot="10800000">
            <a:off x="16062979" y="705545"/>
            <a:ext cx="1635964" cy="1633346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676400" y="876262"/>
            <a:ext cx="14935200" cy="1644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fr-FR" sz="6000" spc="300" dirty="0">
                <a:solidFill>
                  <a:srgbClr val="2B4A9D"/>
                </a:solidFill>
                <a:latin typeface="Poppins ExtraBold"/>
              </a:rPr>
              <a:t>Diagramme de cas d’utilisation</a:t>
            </a:r>
          </a:p>
          <a:p>
            <a:pPr algn="ctr">
              <a:lnSpc>
                <a:spcPts val="6300"/>
              </a:lnSpc>
            </a:pPr>
            <a:r>
              <a:rPr lang="fr-FR" sz="6000" spc="300" dirty="0">
                <a:solidFill>
                  <a:srgbClr val="2B4A9D"/>
                </a:solidFill>
                <a:latin typeface="Poppins ExtraBold"/>
              </a:rPr>
              <a:t>“Gérer réservation”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A07CB6-69D3-6A2B-B99B-65E8E5360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71523"/>
            <a:ext cx="14013335" cy="618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52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8591548" y="590550"/>
            <a:ext cx="1104900" cy="18288003"/>
            <a:chOff x="3312466" y="835890"/>
            <a:chExt cx="874407" cy="3339659"/>
          </a:xfrm>
        </p:grpSpPr>
        <p:sp>
          <p:nvSpPr>
            <p:cNvPr id="5" name="Freeform 5"/>
            <p:cNvSpPr/>
            <p:nvPr/>
          </p:nvSpPr>
          <p:spPr>
            <a:xfrm>
              <a:off x="3312466" y="83589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8" name="Group 8"/>
          <p:cNvGrpSpPr/>
          <p:nvPr/>
        </p:nvGrpSpPr>
        <p:grpSpPr>
          <a:xfrm rot="10800000">
            <a:off x="16062979" y="705545"/>
            <a:ext cx="1635964" cy="1633346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676400" y="876262"/>
            <a:ext cx="14935200" cy="1644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fr-FR" sz="6000" spc="300" dirty="0">
                <a:solidFill>
                  <a:srgbClr val="2B4A9D"/>
                </a:solidFill>
                <a:latin typeface="Poppins ExtraBold"/>
              </a:rPr>
              <a:t>Diagramme de cas d’utilisation</a:t>
            </a:r>
          </a:p>
          <a:p>
            <a:pPr algn="ctr">
              <a:lnSpc>
                <a:spcPts val="6300"/>
              </a:lnSpc>
            </a:pPr>
            <a:r>
              <a:rPr lang="fr-FR" sz="6000" spc="300" dirty="0">
                <a:solidFill>
                  <a:srgbClr val="2B4A9D"/>
                </a:solidFill>
                <a:latin typeface="Poppins ExtraBold"/>
              </a:rPr>
              <a:t>“Secrétariat général”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3BEAE-68A0-9420-E4E3-1D52DE38F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10" y="2453012"/>
            <a:ext cx="14666794" cy="66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5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8591548" y="590550"/>
            <a:ext cx="1104900" cy="18288003"/>
            <a:chOff x="3312466" y="835890"/>
            <a:chExt cx="874407" cy="3339659"/>
          </a:xfrm>
        </p:grpSpPr>
        <p:sp>
          <p:nvSpPr>
            <p:cNvPr id="5" name="Freeform 5"/>
            <p:cNvSpPr/>
            <p:nvPr/>
          </p:nvSpPr>
          <p:spPr>
            <a:xfrm>
              <a:off x="3312466" y="83589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8" name="Group 8"/>
          <p:cNvGrpSpPr/>
          <p:nvPr/>
        </p:nvGrpSpPr>
        <p:grpSpPr>
          <a:xfrm rot="10800000">
            <a:off x="16062979" y="705545"/>
            <a:ext cx="1635964" cy="1633346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676400" y="876262"/>
            <a:ext cx="14935200" cy="1644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fr-FR" sz="6000" spc="300" dirty="0">
                <a:solidFill>
                  <a:srgbClr val="2B4A9D"/>
                </a:solidFill>
                <a:latin typeface="Poppins ExtraBold"/>
              </a:rPr>
              <a:t>Diagramme de cas d’utilisation</a:t>
            </a:r>
          </a:p>
          <a:p>
            <a:pPr algn="ctr">
              <a:lnSpc>
                <a:spcPts val="6300"/>
              </a:lnSpc>
            </a:pPr>
            <a:r>
              <a:rPr lang="fr-FR" sz="6000" spc="300" dirty="0">
                <a:solidFill>
                  <a:srgbClr val="2B4A9D"/>
                </a:solidFill>
                <a:latin typeface="Poppins ExtraBold"/>
              </a:rPr>
              <a:t>“Gérer professeur”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F47EC5-930B-3A57-920D-D3BFDDCF0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3" y="2520942"/>
            <a:ext cx="13810096" cy="622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20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8591548" y="590550"/>
            <a:ext cx="1104900" cy="18288003"/>
            <a:chOff x="3312466" y="835890"/>
            <a:chExt cx="874407" cy="3339659"/>
          </a:xfrm>
        </p:grpSpPr>
        <p:sp>
          <p:nvSpPr>
            <p:cNvPr id="5" name="Freeform 5"/>
            <p:cNvSpPr/>
            <p:nvPr/>
          </p:nvSpPr>
          <p:spPr>
            <a:xfrm>
              <a:off x="3312466" y="83589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8" name="Group 8"/>
          <p:cNvGrpSpPr/>
          <p:nvPr/>
        </p:nvGrpSpPr>
        <p:grpSpPr>
          <a:xfrm rot="10800000">
            <a:off x="16062979" y="705545"/>
            <a:ext cx="1635964" cy="1633346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676400" y="876262"/>
            <a:ext cx="14935200" cy="1644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fr-FR" sz="6000" spc="300">
                <a:solidFill>
                  <a:srgbClr val="2B4A9D"/>
                </a:solidFill>
                <a:latin typeface="Poppins ExtraBold"/>
              </a:rPr>
              <a:t>Diagramme de sequence</a:t>
            </a:r>
          </a:p>
          <a:p>
            <a:pPr algn="ctr">
              <a:lnSpc>
                <a:spcPts val="6300"/>
              </a:lnSpc>
            </a:pPr>
            <a:r>
              <a:rPr lang="fr-FR" sz="6000" spc="300">
                <a:solidFill>
                  <a:srgbClr val="2B4A9D"/>
                </a:solidFill>
                <a:latin typeface="Poppins ExtraBold"/>
              </a:rPr>
              <a:t>“authentification”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60E522-765A-C6BC-7909-EC7C3669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297" y="2462726"/>
            <a:ext cx="10439402" cy="664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28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8591548" y="590550"/>
            <a:ext cx="1104900" cy="18288003"/>
            <a:chOff x="3312466" y="835890"/>
            <a:chExt cx="874407" cy="3339659"/>
          </a:xfrm>
        </p:grpSpPr>
        <p:sp>
          <p:nvSpPr>
            <p:cNvPr id="5" name="Freeform 5"/>
            <p:cNvSpPr/>
            <p:nvPr/>
          </p:nvSpPr>
          <p:spPr>
            <a:xfrm>
              <a:off x="3312466" y="83589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8" name="Group 8"/>
          <p:cNvGrpSpPr/>
          <p:nvPr/>
        </p:nvGrpSpPr>
        <p:grpSpPr>
          <a:xfrm rot="10800000">
            <a:off x="16062979" y="705545"/>
            <a:ext cx="1635964" cy="1633346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676400" y="876262"/>
            <a:ext cx="14935200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fr-FR" sz="6000" spc="300" dirty="0">
                <a:solidFill>
                  <a:srgbClr val="2B4A9D"/>
                </a:solidFill>
                <a:latin typeface="Poppins ExtraBold"/>
              </a:rPr>
              <a:t>Diagramme de classe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E4378-7F94-6E9E-F4AA-94E53BCB0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573931"/>
            <a:ext cx="9575800" cy="76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8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7834" y="2425592"/>
            <a:ext cx="9968424" cy="1259922"/>
            <a:chOff x="0" y="0"/>
            <a:chExt cx="3636508" cy="459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l="l" t="t" r="r" b="b"/>
              <a:pathLst>
                <a:path w="3636508" h="459623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847022" y="3885296"/>
            <a:ext cx="9233976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RÉALISATION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129326" y="0"/>
            <a:ext cx="8158674" cy="10287000"/>
            <a:chOff x="0" y="0"/>
            <a:chExt cx="2976306" cy="37527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76306" cy="3752726"/>
            </a:xfrm>
            <a:custGeom>
              <a:avLst/>
              <a:gdLst/>
              <a:ahLst/>
              <a:cxnLst/>
              <a:rect l="l" t="t" r="r" b="b"/>
              <a:pathLst>
                <a:path w="2976306" h="375272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134128" y="3121771"/>
            <a:ext cx="4149071" cy="404345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997858" y="2523496"/>
            <a:ext cx="2528376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ExtraBold Bold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79768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2190278" y="55428"/>
            <a:ext cx="10176144" cy="10176144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2628620" y="445887"/>
            <a:ext cx="9395227" cy="9395227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2123218" y="878380"/>
            <a:ext cx="7020782" cy="836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latin typeface="Poppins ExtraBold"/>
              </a:rPr>
              <a:t>Plan</a:t>
            </a:r>
          </a:p>
        </p:txBody>
      </p:sp>
      <p:grpSp>
        <p:nvGrpSpPr>
          <p:cNvPr id="16" name="Group 16"/>
          <p:cNvGrpSpPr/>
          <p:nvPr/>
        </p:nvGrpSpPr>
        <p:grpSpPr>
          <a:xfrm rot="-5400000">
            <a:off x="525720" y="2256298"/>
            <a:ext cx="829509" cy="1966473"/>
            <a:chOff x="0" y="0"/>
            <a:chExt cx="2354580" cy="55818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219983" y="2947500"/>
            <a:ext cx="7343333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INTRODUCTION</a:t>
            </a:r>
          </a:p>
        </p:txBody>
      </p:sp>
      <p:grpSp>
        <p:nvGrpSpPr>
          <p:cNvPr id="20" name="Group 20"/>
          <p:cNvGrpSpPr/>
          <p:nvPr/>
        </p:nvGrpSpPr>
        <p:grpSpPr>
          <a:xfrm rot="-5400000">
            <a:off x="516262" y="3613145"/>
            <a:ext cx="829509" cy="1966473"/>
            <a:chOff x="0" y="0"/>
            <a:chExt cx="2354580" cy="558188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208900" y="4353654"/>
            <a:ext cx="7343333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PRÉSENTATION GÉNÉRALE</a:t>
            </a:r>
          </a:p>
        </p:txBody>
      </p:sp>
      <p:grpSp>
        <p:nvGrpSpPr>
          <p:cNvPr id="24" name="Group 24"/>
          <p:cNvGrpSpPr/>
          <p:nvPr/>
        </p:nvGrpSpPr>
        <p:grpSpPr>
          <a:xfrm rot="-5400000">
            <a:off x="525719" y="4929944"/>
            <a:ext cx="829509" cy="1966473"/>
            <a:chOff x="0" y="0"/>
            <a:chExt cx="2354580" cy="55818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2264286" y="5711265"/>
            <a:ext cx="7343333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ETUDE CONCEPTUELLE</a:t>
            </a:r>
          </a:p>
        </p:txBody>
      </p:sp>
      <p:grpSp>
        <p:nvGrpSpPr>
          <p:cNvPr id="28" name="Group 28"/>
          <p:cNvGrpSpPr/>
          <p:nvPr/>
        </p:nvGrpSpPr>
        <p:grpSpPr>
          <a:xfrm rot="-5400000">
            <a:off x="551313" y="6250464"/>
            <a:ext cx="829509" cy="1966473"/>
            <a:chOff x="0" y="0"/>
            <a:chExt cx="2354580" cy="558188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2235088" y="7056742"/>
            <a:ext cx="7343333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REALISATION</a:t>
            </a:r>
          </a:p>
        </p:txBody>
      </p:sp>
      <p:grpSp>
        <p:nvGrpSpPr>
          <p:cNvPr id="32" name="Group 28">
            <a:extLst>
              <a:ext uri="{FF2B5EF4-FFF2-40B4-BE49-F238E27FC236}">
                <a16:creationId xmlns:a16="http://schemas.microsoft.com/office/drawing/2014/main" id="{6F202AFA-C24D-FBDB-F106-074EA88D1E90}"/>
              </a:ext>
            </a:extLst>
          </p:cNvPr>
          <p:cNvGrpSpPr/>
          <p:nvPr/>
        </p:nvGrpSpPr>
        <p:grpSpPr>
          <a:xfrm rot="-5400000">
            <a:off x="525720" y="7570985"/>
            <a:ext cx="829509" cy="1966473"/>
            <a:chOff x="0" y="0"/>
            <a:chExt cx="2354580" cy="5581882"/>
          </a:xfrm>
        </p:grpSpPr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E8357A8C-4F9C-1113-246B-6FF9511DA4D9}"/>
                </a:ext>
              </a:extLst>
            </p:cNvPr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36" name="TextBox 30">
            <a:extLst>
              <a:ext uri="{FF2B5EF4-FFF2-40B4-BE49-F238E27FC236}">
                <a16:creationId xmlns:a16="http://schemas.microsoft.com/office/drawing/2014/main" id="{C5287BF0-1B63-8DB4-1ADC-B396CF02BE8F}"/>
              </a:ext>
            </a:extLst>
          </p:cNvPr>
          <p:cNvSpPr txBox="1"/>
          <p:nvPr/>
        </p:nvSpPr>
        <p:spPr>
          <a:xfrm>
            <a:off x="2256108" y="8391482"/>
            <a:ext cx="7343333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CONCLUSION ET PERSPECTIVES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11AF73-B749-E448-8FF2-B7F562D7ECB4}"/>
              </a:ext>
            </a:extLst>
          </p:cNvPr>
          <p:cNvSpPr txBox="1"/>
          <p:nvPr/>
        </p:nvSpPr>
        <p:spPr>
          <a:xfrm>
            <a:off x="919639" y="2836508"/>
            <a:ext cx="662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1</a:t>
            </a:r>
            <a:endParaRPr sz="40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FD54DB-9F8A-A7CB-6DC2-9C33125D2894}"/>
              </a:ext>
            </a:extLst>
          </p:cNvPr>
          <p:cNvSpPr txBox="1"/>
          <p:nvPr/>
        </p:nvSpPr>
        <p:spPr>
          <a:xfrm>
            <a:off x="991560" y="4142806"/>
            <a:ext cx="662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2</a:t>
            </a:r>
            <a:endParaRPr sz="4000" b="1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3EF483-2218-59B9-9199-6BA0E2DFF2C6}"/>
              </a:ext>
            </a:extLst>
          </p:cNvPr>
          <p:cNvSpPr txBox="1"/>
          <p:nvPr/>
        </p:nvSpPr>
        <p:spPr>
          <a:xfrm>
            <a:off x="949932" y="5539070"/>
            <a:ext cx="662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3</a:t>
            </a:r>
            <a:endParaRPr sz="4000" b="1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22497A-F244-C27B-B4CA-9EA58D38FED0}"/>
              </a:ext>
            </a:extLst>
          </p:cNvPr>
          <p:cNvSpPr txBox="1"/>
          <p:nvPr/>
        </p:nvSpPr>
        <p:spPr>
          <a:xfrm>
            <a:off x="949932" y="6859590"/>
            <a:ext cx="662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4</a:t>
            </a:r>
            <a:endParaRPr sz="4000" b="1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22249D-ED2D-652D-2A98-0EE4FAEAAFE3}"/>
              </a:ext>
            </a:extLst>
          </p:cNvPr>
          <p:cNvSpPr txBox="1"/>
          <p:nvPr/>
        </p:nvSpPr>
        <p:spPr>
          <a:xfrm>
            <a:off x="1022513" y="8169498"/>
            <a:ext cx="662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5</a:t>
            </a:r>
            <a:endParaRPr sz="4000" b="1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05502E-F50F-A868-04F6-26FC0DA19047}"/>
              </a:ext>
            </a:extLst>
          </p:cNvPr>
          <p:cNvSpPr txBox="1"/>
          <p:nvPr/>
        </p:nvSpPr>
        <p:spPr>
          <a:xfrm>
            <a:off x="986057" y="9033192"/>
            <a:ext cx="662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1</a:t>
            </a:r>
            <a:endParaRPr sz="4000" b="1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62B34ED-C770-795A-0858-420417375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492" y="2628080"/>
            <a:ext cx="5531898" cy="5152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6" grpId="0"/>
      <p:bldP spid="30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8591548" y="590550"/>
            <a:ext cx="1104900" cy="18288003"/>
            <a:chOff x="3312466" y="835890"/>
            <a:chExt cx="874407" cy="3339659"/>
          </a:xfrm>
        </p:grpSpPr>
        <p:sp>
          <p:nvSpPr>
            <p:cNvPr id="5" name="Freeform 5"/>
            <p:cNvSpPr/>
            <p:nvPr/>
          </p:nvSpPr>
          <p:spPr>
            <a:xfrm>
              <a:off x="3312466" y="83589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8" name="Group 8"/>
          <p:cNvGrpSpPr/>
          <p:nvPr/>
        </p:nvGrpSpPr>
        <p:grpSpPr>
          <a:xfrm rot="10800000">
            <a:off x="16062979" y="705545"/>
            <a:ext cx="1635964" cy="1633346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676400" y="876262"/>
            <a:ext cx="14935200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fr-FR" sz="6000" spc="300">
                <a:solidFill>
                  <a:srgbClr val="2B4A9D"/>
                </a:solidFill>
                <a:latin typeface="Poppins ExtraBold"/>
              </a:rPr>
              <a:t>Technologies utilisées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0771B4-5A7B-D64C-5D19-A78D39BA4B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4" t="26815" r="5308" b="24290"/>
          <a:stretch/>
        </p:blipFill>
        <p:spPr bwMode="auto">
          <a:xfrm>
            <a:off x="1162228" y="2200806"/>
            <a:ext cx="6420648" cy="27089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E44D85-BB3E-F247-CF25-7B04F806A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1560318"/>
            <a:ext cx="3471545" cy="34715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BB2580-573D-7121-A5F6-96B59200C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701" y="4981062"/>
            <a:ext cx="5267899" cy="27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61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8591548" y="590550"/>
            <a:ext cx="1104900" cy="18288003"/>
            <a:chOff x="3312466" y="835890"/>
            <a:chExt cx="874407" cy="3339659"/>
          </a:xfrm>
        </p:grpSpPr>
        <p:sp>
          <p:nvSpPr>
            <p:cNvPr id="5" name="Freeform 5"/>
            <p:cNvSpPr/>
            <p:nvPr/>
          </p:nvSpPr>
          <p:spPr>
            <a:xfrm>
              <a:off x="3312466" y="83589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8" name="Group 8"/>
          <p:cNvGrpSpPr/>
          <p:nvPr/>
        </p:nvGrpSpPr>
        <p:grpSpPr>
          <a:xfrm rot="10800000">
            <a:off x="16062979" y="705545"/>
            <a:ext cx="1635964" cy="1633346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676400" y="876262"/>
            <a:ext cx="14935200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fr-FR" sz="6000" spc="300">
                <a:solidFill>
                  <a:srgbClr val="2B4A9D"/>
                </a:solidFill>
                <a:latin typeface="Poppins ExtraBold"/>
              </a:rPr>
              <a:t>Environement de developpement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785D37-DAC7-D3D5-E6F6-FBA432A3F2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" t="13105" r="11218" b="9117"/>
          <a:stretch/>
        </p:blipFill>
        <p:spPr bwMode="auto">
          <a:xfrm>
            <a:off x="11037184" y="3374062"/>
            <a:ext cx="4625380" cy="23374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07974B-6226-1B3C-7F6C-20AF92A97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8" y="6468353"/>
            <a:ext cx="4625380" cy="1956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474A53-264F-2FA2-A7E0-84987163E5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902997"/>
            <a:ext cx="3227143" cy="32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01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 rot="10800000">
            <a:off x="16654654" y="0"/>
            <a:ext cx="1635964" cy="1633346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-11606" y="-1308"/>
            <a:ext cx="1635964" cy="1633346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447800" y="199522"/>
            <a:ext cx="14935200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ExtraBold"/>
              </a:rPr>
              <a:t>DÉMONSTRATION</a:t>
            </a:r>
          </a:p>
        </p:txBody>
      </p:sp>
      <p:pic>
        <p:nvPicPr>
          <p:cNvPr id="7" name="video 1.mp4" descr="video 1.mp4">
            <a:hlinkClick r:id="" action="ppaction://media"/>
            <a:extLst>
              <a:ext uri="{FF2B5EF4-FFF2-40B4-BE49-F238E27FC236}">
                <a16:creationId xmlns:a16="http://schemas.microsoft.com/office/drawing/2014/main" id="{4E93A534-70B1-FEE6-B672-DEDCA1E0D4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4786" y="1238429"/>
            <a:ext cx="17458427" cy="811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22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4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7834" y="2425592"/>
            <a:ext cx="9968424" cy="1259922"/>
            <a:chOff x="0" y="0"/>
            <a:chExt cx="3636508" cy="459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l="l" t="t" r="r" b="b"/>
              <a:pathLst>
                <a:path w="3636508" h="459623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895350" y="3742663"/>
            <a:ext cx="9233976" cy="327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CONCLUSION</a:t>
            </a:r>
          </a:p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&amp;</a:t>
            </a:r>
          </a:p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PERSPECTIVES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129326" y="0"/>
            <a:ext cx="8158674" cy="10287000"/>
            <a:chOff x="0" y="0"/>
            <a:chExt cx="2976306" cy="37527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76306" cy="3752726"/>
            </a:xfrm>
            <a:custGeom>
              <a:avLst/>
              <a:gdLst/>
              <a:ahLst/>
              <a:cxnLst/>
              <a:rect l="l" t="t" r="r" b="b"/>
              <a:pathLst>
                <a:path w="2976306" h="375272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134128" y="3121771"/>
            <a:ext cx="4149071" cy="404345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997858" y="2523496"/>
            <a:ext cx="2528376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ExtraBold Bold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62658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-3283043"/>
            <a:ext cx="6566081" cy="6566081"/>
            <a:chOff x="1060119" y="-1060119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1060119" y="-1060119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/>
            </a:p>
          </p:txBody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3160771" y="2523118"/>
            <a:ext cx="12432160" cy="4087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9999" spc="999">
                <a:solidFill>
                  <a:srgbClr val="5271FF"/>
                </a:solidFill>
                <a:latin typeface="Poppins ExtraBold Bold"/>
              </a:rPr>
              <a:t>MERCI POUR VOTRE AIMABLE ATTENTION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647268" y="2246644"/>
            <a:ext cx="12993464" cy="2102579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8" name="Group 6">
            <a:extLst>
              <a:ext uri="{FF2B5EF4-FFF2-40B4-BE49-F238E27FC236}">
                <a16:creationId xmlns:a16="http://schemas.microsoft.com/office/drawing/2014/main" id="{825B9ECF-84CD-6447-822F-D63947D487A8}"/>
              </a:ext>
            </a:extLst>
          </p:cNvPr>
          <p:cNvGrpSpPr/>
          <p:nvPr/>
        </p:nvGrpSpPr>
        <p:grpSpPr>
          <a:xfrm rot="2700000">
            <a:off x="12510762" y="8566411"/>
            <a:ext cx="6164339" cy="6164339"/>
            <a:chOff x="0" y="0"/>
            <a:chExt cx="1913890" cy="191389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E46251B-84B4-5F46-31D5-3A1E39CAA61B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D9A153E-5AC9-0F0B-C755-F23984F11356}"/>
              </a:ext>
            </a:extLst>
          </p:cNvPr>
          <p:cNvSpPr txBox="1"/>
          <p:nvPr/>
        </p:nvSpPr>
        <p:spPr>
          <a:xfrm>
            <a:off x="7220363" y="9794862"/>
            <a:ext cx="394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Annee</a:t>
            </a:r>
            <a:r>
              <a:rPr lang="en-US"/>
              <a:t> </a:t>
            </a:r>
            <a:r>
              <a:rPr lang="en-US" err="1"/>
              <a:t>universitaire</a:t>
            </a:r>
            <a:r>
              <a:rPr lang="en-US"/>
              <a:t> : 2021/2022</a:t>
            </a:r>
            <a:endParaRPr/>
          </a:p>
        </p:txBody>
      </p:sp>
      <p:pic>
        <p:nvPicPr>
          <p:cNvPr id="21" name="Picture 13">
            <a:extLst>
              <a:ext uri="{FF2B5EF4-FFF2-40B4-BE49-F238E27FC236}">
                <a16:creationId xmlns:a16="http://schemas.microsoft.com/office/drawing/2014/main" id="{8DDB7251-94A3-54FF-1791-8925784821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2647268" y="4349223"/>
            <a:ext cx="12993464" cy="210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83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7834" y="2425592"/>
            <a:ext cx="11827112" cy="1259922"/>
            <a:chOff x="0" y="0"/>
            <a:chExt cx="3636508" cy="459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l="l" t="t" r="r" b="b"/>
              <a:pathLst>
                <a:path w="3636508" h="459623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574402" y="4106951"/>
            <a:ext cx="9233976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57747" y="2569824"/>
            <a:ext cx="2528376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ExtraBold Bold"/>
              </a:rPr>
              <a:t>1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104946" y="0"/>
            <a:ext cx="6183054" cy="10287000"/>
            <a:chOff x="0" y="0"/>
            <a:chExt cx="2976306" cy="37527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76306" cy="3752726"/>
            </a:xfrm>
            <a:custGeom>
              <a:avLst/>
              <a:gdLst/>
              <a:ahLst/>
              <a:cxnLst/>
              <a:rect l="l" t="t" r="r" b="b"/>
              <a:pathLst>
                <a:path w="2976306" h="375272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150053" y="2726529"/>
            <a:ext cx="4441299" cy="4263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0498" y="886353"/>
            <a:ext cx="15327005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PROBLÉMATIQUE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334500" y="2476500"/>
            <a:ext cx="8953500" cy="7810500"/>
            <a:chOff x="0" y="0"/>
            <a:chExt cx="3266261" cy="28492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66261" cy="2849292"/>
            </a:xfrm>
            <a:custGeom>
              <a:avLst/>
              <a:gdLst/>
              <a:ahLst/>
              <a:cxnLst/>
              <a:rect l="l" t="t" r="r" b="b"/>
              <a:pathLst>
                <a:path w="3266261" h="2849292">
                  <a:moveTo>
                    <a:pt x="0" y="0"/>
                  </a:moveTo>
                  <a:lnTo>
                    <a:pt x="3266261" y="0"/>
                  </a:lnTo>
                  <a:lnTo>
                    <a:pt x="3266261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2476500"/>
            <a:ext cx="8953500" cy="7810500"/>
            <a:chOff x="0" y="0"/>
            <a:chExt cx="3266261" cy="2849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6261" cy="2849292"/>
            </a:xfrm>
            <a:custGeom>
              <a:avLst/>
              <a:gdLst/>
              <a:ahLst/>
              <a:cxnLst/>
              <a:rect l="l" t="t" r="r" b="b"/>
              <a:pathLst>
                <a:path w="3266261" h="2849292">
                  <a:moveTo>
                    <a:pt x="0" y="0"/>
                  </a:moveTo>
                  <a:lnTo>
                    <a:pt x="3266261" y="0"/>
                  </a:lnTo>
                  <a:lnTo>
                    <a:pt x="3266261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9555636" y="3820159"/>
            <a:ext cx="8187378" cy="239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fr-FR" altLang="fr-FR" sz="3000" spc="150" dirty="0">
                <a:solidFill>
                  <a:srgbClr val="FFFFFF"/>
                </a:solidFill>
                <a:latin typeface="Lato Italics"/>
                <a:sym typeface="Wingdings" panose="05000000000000000000" pitchFamily="2" charset="2"/>
              </a:rPr>
              <a:t>Simplifier le processus de réservation.</a:t>
            </a: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fr-FR" altLang="ko-KR" sz="3000" spc="150" dirty="0">
                <a:solidFill>
                  <a:srgbClr val="FFFFFF"/>
                </a:solidFill>
                <a:latin typeface="Lato Italics"/>
              </a:rPr>
              <a:t>Réserver les salles en avance.</a:t>
            </a: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fr-FR" altLang="ko-KR" sz="3000" spc="150" dirty="0">
                <a:solidFill>
                  <a:srgbClr val="FFFFFF"/>
                </a:solidFill>
                <a:latin typeface="Lato Italics"/>
              </a:rPr>
              <a:t>Afficher les réservations et les changements de programmes en temps réel, elle élimine toute ambiguïté et confusion.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3061" y="3905449"/>
            <a:ext cx="8187378" cy="337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fr-FR" altLang="fr-FR" sz="3000" spc="150" dirty="0">
                <a:solidFill>
                  <a:srgbClr val="FFFFFF"/>
                </a:solidFill>
                <a:latin typeface="Lato Italics"/>
                <a:sym typeface="Wingdings" panose="05000000000000000000" pitchFamily="2" charset="2"/>
              </a:rPr>
              <a:t>Difficulté  de vérifier la disponibilité d’une salle, de la réserver, ou encore de consulter l’agenda.</a:t>
            </a: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fr-FR" altLang="fr-FR" sz="3000" spc="150" dirty="0">
                <a:solidFill>
                  <a:srgbClr val="FFFFFF"/>
                </a:solidFill>
                <a:latin typeface="Lato Italics"/>
                <a:sym typeface="Wingdings" panose="05000000000000000000" pitchFamily="2" charset="2"/>
              </a:rPr>
              <a:t>Problèmes d’organisation (deux événements programmées en même temps)</a:t>
            </a: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r>
              <a:rPr lang="fr-FR" sz="3000" spc="150" dirty="0">
                <a:solidFill>
                  <a:srgbClr val="FFFFFF"/>
                </a:solidFill>
                <a:latin typeface="Lato Italics"/>
              </a:rPr>
              <a:t>Perte du temps</a:t>
            </a:r>
          </a:p>
          <a:p>
            <a:pPr>
              <a:lnSpc>
                <a:spcPts val="3750"/>
              </a:lnSpc>
            </a:pPr>
            <a:endParaRPr lang="en-US" sz="3000" spc="150" dirty="0">
              <a:solidFill>
                <a:srgbClr val="FFFFFF"/>
              </a:solidFill>
              <a:latin typeface="Lato Itali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717561" y="3102360"/>
            <a:ext cx="8187378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SOLUTIONS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3061" y="3102360"/>
            <a:ext cx="8187378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PROBLEMES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0"/>
            <a:ext cx="18288000" cy="417760"/>
            <a:chOff x="0" y="0"/>
            <a:chExt cx="6671512" cy="152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71512" cy="152400"/>
            </a:xfrm>
            <a:custGeom>
              <a:avLst/>
              <a:gdLst/>
              <a:ahLst/>
              <a:cxnLst/>
              <a:rect l="l" t="t" r="r" b="b"/>
              <a:pathLst>
                <a:path w="6671512" h="152400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7" name="Group 17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9" name="Group 19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64DD450-5EC5-C464-D99F-94B789B7C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657982"/>
            <a:ext cx="4406900" cy="32715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F67BA8-6CA3-9E94-DFEF-D055FB42E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0" y="6982002"/>
            <a:ext cx="2762250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38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7834" y="2425592"/>
            <a:ext cx="9968424" cy="1259922"/>
            <a:chOff x="0" y="0"/>
            <a:chExt cx="3636508" cy="459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l="l" t="t" r="r" b="b"/>
              <a:pathLst>
                <a:path w="3636508" h="459623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543712" y="4222699"/>
            <a:ext cx="9696450" cy="2192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PRÉSENTATION GÉNÉRALE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97858" y="2523496"/>
            <a:ext cx="2528376" cy="1190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ExtraBold Bold"/>
              </a:rPr>
              <a:t>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129326" y="0"/>
            <a:ext cx="8158674" cy="10287000"/>
            <a:chOff x="0" y="0"/>
            <a:chExt cx="2976306" cy="37527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76306" cy="3752726"/>
            </a:xfrm>
            <a:custGeom>
              <a:avLst/>
              <a:gdLst/>
              <a:ahLst/>
              <a:cxnLst/>
              <a:rect l="l" t="t" r="r" b="b"/>
              <a:pathLst>
                <a:path w="2976306" h="375272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069485" y="3358259"/>
            <a:ext cx="4278356" cy="35704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68260" y="2581837"/>
            <a:ext cx="4580374" cy="4518774"/>
            <a:chOff x="0" y="0"/>
            <a:chExt cx="6350000" cy="6350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8172447" y="171449"/>
            <a:ext cx="1943102" cy="18288003"/>
            <a:chOff x="3312466" y="835890"/>
            <a:chExt cx="874407" cy="3339659"/>
          </a:xfrm>
        </p:grpSpPr>
        <p:sp>
          <p:nvSpPr>
            <p:cNvPr id="5" name="Freeform 5"/>
            <p:cNvSpPr/>
            <p:nvPr/>
          </p:nvSpPr>
          <p:spPr>
            <a:xfrm>
              <a:off x="3312466" y="83589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8" name="Group 8"/>
          <p:cNvGrpSpPr/>
          <p:nvPr/>
        </p:nvGrpSpPr>
        <p:grpSpPr>
          <a:xfrm rot="10800000">
            <a:off x="16062979" y="705545"/>
            <a:ext cx="1635964" cy="1633346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424086" y="705545"/>
            <a:ext cx="10972800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ExtraBold"/>
              </a:rPr>
              <a:t>PRÉSENTATION GÉNÉRALE</a:t>
            </a: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03D6278C-21AA-F28B-3642-916B24C2299B}"/>
              </a:ext>
            </a:extLst>
          </p:cNvPr>
          <p:cNvGrpSpPr/>
          <p:nvPr/>
        </p:nvGrpSpPr>
        <p:grpSpPr>
          <a:xfrm>
            <a:off x="7459510" y="2516886"/>
            <a:ext cx="4600904" cy="4518774"/>
            <a:chOff x="0" y="0"/>
            <a:chExt cx="6350000" cy="6350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2A200AF6-BAB0-0BBF-0919-D3A336438176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853CE81D-6926-28AE-B73A-CBF35604F592}"/>
              </a:ext>
            </a:extLst>
          </p:cNvPr>
          <p:cNvGrpSpPr/>
          <p:nvPr/>
        </p:nvGrpSpPr>
        <p:grpSpPr>
          <a:xfrm>
            <a:off x="12160979" y="2581837"/>
            <a:ext cx="4621527" cy="4453823"/>
            <a:chOff x="0" y="0"/>
            <a:chExt cx="6350000" cy="6350000"/>
          </a:xfrm>
          <a:solidFill>
            <a:schemeClr val="accent1"/>
          </a:solidFill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53D27111-AE2A-12DF-7152-61AE8181EFC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B87987B-441E-2B9A-6653-7B1FE1E051D6}"/>
              </a:ext>
            </a:extLst>
          </p:cNvPr>
          <p:cNvSpPr txBox="1"/>
          <p:nvPr/>
        </p:nvSpPr>
        <p:spPr>
          <a:xfrm>
            <a:off x="4388966" y="3055675"/>
            <a:ext cx="2830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Type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1477D0-6BBB-0C90-EB65-AC8E30FED232}"/>
              </a:ext>
            </a:extLst>
          </p:cNvPr>
          <p:cNvSpPr txBox="1"/>
          <p:nvPr/>
        </p:nvSpPr>
        <p:spPr>
          <a:xfrm>
            <a:off x="8670621" y="2991533"/>
            <a:ext cx="2830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Objectif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781666-02AA-8E1D-D3C8-103C59E4B0C2}"/>
              </a:ext>
            </a:extLst>
          </p:cNvPr>
          <p:cNvSpPr txBox="1"/>
          <p:nvPr/>
        </p:nvSpPr>
        <p:spPr>
          <a:xfrm>
            <a:off x="13803151" y="2763047"/>
            <a:ext cx="2830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cible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9AD8DEC6-3523-F38F-C419-894834CA9A23}"/>
              </a:ext>
            </a:extLst>
          </p:cNvPr>
          <p:cNvSpPr txBox="1">
            <a:spLocks/>
          </p:cNvSpPr>
          <p:nvPr/>
        </p:nvSpPr>
        <p:spPr>
          <a:xfrm>
            <a:off x="3542970" y="4032960"/>
            <a:ext cx="2587610" cy="161652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altLang="fr-F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alt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Application Web</a:t>
            </a:r>
          </a:p>
          <a:p>
            <a:endParaRPr lang="fr-FR" altLang="fr-F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Espace réservé du texte 6">
            <a:extLst>
              <a:ext uri="{FF2B5EF4-FFF2-40B4-BE49-F238E27FC236}">
                <a16:creationId xmlns:a16="http://schemas.microsoft.com/office/drawing/2014/main" id="{21C69091-2108-EA4D-D035-79D84AE5EDE1}"/>
              </a:ext>
            </a:extLst>
          </p:cNvPr>
          <p:cNvSpPr txBox="1">
            <a:spLocks/>
          </p:cNvSpPr>
          <p:nvPr/>
        </p:nvSpPr>
        <p:spPr>
          <a:xfrm>
            <a:off x="8268952" y="3983080"/>
            <a:ext cx="2971799" cy="17961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alt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Mettre en place une solution de gestion des salles</a:t>
            </a:r>
          </a:p>
        </p:txBody>
      </p:sp>
      <p:sp>
        <p:nvSpPr>
          <p:cNvPr id="27" name="Espace réservé du texte 8">
            <a:extLst>
              <a:ext uri="{FF2B5EF4-FFF2-40B4-BE49-F238E27FC236}">
                <a16:creationId xmlns:a16="http://schemas.microsoft.com/office/drawing/2014/main" id="{1D719E7A-CAAB-E3DC-0BCC-77C290BC56FA}"/>
              </a:ext>
            </a:extLst>
          </p:cNvPr>
          <p:cNvSpPr txBox="1">
            <a:spLocks/>
          </p:cNvSpPr>
          <p:nvPr/>
        </p:nvSpPr>
        <p:spPr>
          <a:xfrm>
            <a:off x="12830596" y="3302028"/>
            <a:ext cx="3425101" cy="147692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professeurs de la faculté qui veulent réserver des salles à travers l’application et aussi le secrétariat général qui vont réserver des locaux pour les événements </a:t>
            </a:r>
          </a:p>
        </p:txBody>
      </p:sp>
    </p:spTree>
    <p:extLst>
      <p:ext uri="{BB962C8B-B14F-4D97-AF65-F5344CB8AC3E}">
        <p14:creationId xmlns:p14="http://schemas.microsoft.com/office/powerpoint/2010/main" val="871898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5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028950"/>
            <a:ext cx="18288000" cy="7258050"/>
            <a:chOff x="0" y="0"/>
            <a:chExt cx="6671512" cy="2647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2647756"/>
            </a:xfrm>
            <a:custGeom>
              <a:avLst/>
              <a:gdLst/>
              <a:ahLst/>
              <a:cxnLst/>
              <a:rect l="l" t="t" r="r" b="b"/>
              <a:pathLst>
                <a:path w="6671512" h="2647756">
                  <a:moveTo>
                    <a:pt x="0" y="0"/>
                  </a:moveTo>
                  <a:lnTo>
                    <a:pt x="6671512" y="0"/>
                  </a:lnTo>
                  <a:lnTo>
                    <a:pt x="6671512" y="2647756"/>
                  </a:lnTo>
                  <a:lnTo>
                    <a:pt x="0" y="26477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/>
            <a:lstStyle/>
            <a:p>
              <a:endParaRPr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3422513"/>
            <a:ext cx="18288000" cy="1872504"/>
            <a:chOff x="0" y="0"/>
            <a:chExt cx="6671512" cy="2789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71512" cy="278959"/>
            </a:xfrm>
            <a:custGeom>
              <a:avLst/>
              <a:gdLst/>
              <a:ahLst/>
              <a:cxnLst/>
              <a:rect l="l" t="t" r="r" b="b"/>
              <a:pathLst>
                <a:path w="6671512" h="278959">
                  <a:moveTo>
                    <a:pt x="0" y="0"/>
                  </a:moveTo>
                  <a:lnTo>
                    <a:pt x="6671512" y="0"/>
                  </a:lnTo>
                  <a:lnTo>
                    <a:pt x="6671512" y="278959"/>
                  </a:lnTo>
                  <a:lnTo>
                    <a:pt x="0" y="2789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381190">
            <a:off x="3807504" y="-705158"/>
            <a:ext cx="18288000" cy="1655287"/>
            <a:chOff x="0" y="0"/>
            <a:chExt cx="6671512" cy="6038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71512" cy="603853"/>
            </a:xfrm>
            <a:custGeom>
              <a:avLst/>
              <a:gdLst/>
              <a:ahLst/>
              <a:cxnLst/>
              <a:rect l="l" t="t" r="r" b="b"/>
              <a:pathLst>
                <a:path w="6671512" h="603853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 rot="-284447">
            <a:off x="-3805812" y="-636028"/>
            <a:ext cx="18288000" cy="1655287"/>
            <a:chOff x="0" y="0"/>
            <a:chExt cx="6671512" cy="6038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71512" cy="603853"/>
            </a:xfrm>
            <a:custGeom>
              <a:avLst/>
              <a:gdLst/>
              <a:ahLst/>
              <a:cxnLst/>
              <a:rect l="l" t="t" r="r" b="b"/>
              <a:pathLst>
                <a:path w="6671512" h="603853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7476" y="9719480"/>
            <a:ext cx="18288000" cy="544146"/>
            <a:chOff x="0" y="0"/>
            <a:chExt cx="6671512" cy="2789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71512" cy="278959"/>
            </a:xfrm>
            <a:custGeom>
              <a:avLst/>
              <a:gdLst/>
              <a:ahLst/>
              <a:cxnLst/>
              <a:rect l="l" t="t" r="r" b="b"/>
              <a:pathLst>
                <a:path w="6671512" h="278959">
                  <a:moveTo>
                    <a:pt x="0" y="0"/>
                  </a:moveTo>
                  <a:lnTo>
                    <a:pt x="6671512" y="0"/>
                  </a:lnTo>
                  <a:lnTo>
                    <a:pt x="6671512" y="278959"/>
                  </a:lnTo>
                  <a:lnTo>
                    <a:pt x="0" y="2789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480498" y="1334028"/>
            <a:ext cx="15327005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200" spc="400">
                <a:solidFill>
                  <a:srgbClr val="2B4A9D"/>
                </a:solidFill>
                <a:latin typeface="Poppins ExtraBold"/>
              </a:rPr>
              <a:t>OBJECTIFS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7235" y="4115814"/>
            <a:ext cx="5885548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GAGNER DU TEMPS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88914" y="3580380"/>
            <a:ext cx="6562590" cy="1563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AMÉLIORER LES ENVIRONNEMENT DU TRAVAIL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55079" y="4115814"/>
            <a:ext cx="5047348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ÉVITER LES CONFLITS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9AAEC98-31B5-399F-A3F7-139115145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003" y="5755540"/>
            <a:ext cx="2857500" cy="2857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D6796F-7069-D77A-D37E-5F20322C2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314" y="5316390"/>
            <a:ext cx="4305125" cy="29213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F854E4-058B-8F6B-9E58-3315FD94D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59" y="5663741"/>
            <a:ext cx="2527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25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8401048" y="400050"/>
            <a:ext cx="1485900" cy="18288003"/>
            <a:chOff x="3312466" y="835890"/>
            <a:chExt cx="874407" cy="3339659"/>
          </a:xfrm>
        </p:grpSpPr>
        <p:sp>
          <p:nvSpPr>
            <p:cNvPr id="5" name="Freeform 5"/>
            <p:cNvSpPr/>
            <p:nvPr/>
          </p:nvSpPr>
          <p:spPr>
            <a:xfrm>
              <a:off x="3312466" y="83589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8" name="Group 8"/>
          <p:cNvGrpSpPr/>
          <p:nvPr/>
        </p:nvGrpSpPr>
        <p:grpSpPr>
          <a:xfrm rot="10800000">
            <a:off x="16062979" y="705545"/>
            <a:ext cx="1635964" cy="1633346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4267200" y="746669"/>
            <a:ext cx="11201400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ExtraBold"/>
              </a:rPr>
              <a:t>PLANNING PRÉVISIONNEL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A94FB2-3B5E-0B12-D9BD-CB46AA61C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0" y="2200806"/>
            <a:ext cx="17608356" cy="526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14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5400000">
            <a:off x="8439148" y="438150"/>
            <a:ext cx="1409700" cy="18288003"/>
            <a:chOff x="3312466" y="835890"/>
            <a:chExt cx="874407" cy="3339659"/>
          </a:xfrm>
        </p:grpSpPr>
        <p:sp>
          <p:nvSpPr>
            <p:cNvPr id="5" name="Freeform 5"/>
            <p:cNvSpPr/>
            <p:nvPr/>
          </p:nvSpPr>
          <p:spPr>
            <a:xfrm>
              <a:off x="3312466" y="83589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8" name="Group 8"/>
          <p:cNvGrpSpPr/>
          <p:nvPr/>
        </p:nvGrpSpPr>
        <p:grpSpPr>
          <a:xfrm rot="10800000">
            <a:off x="16062979" y="705545"/>
            <a:ext cx="1635964" cy="1633346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5334000" y="876262"/>
            <a:ext cx="8183276" cy="836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ExtraBold"/>
              </a:rPr>
              <a:t>PLANNING RÉEL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D737EE-6BB1-1557-075E-B705CF6ED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86" y="2364287"/>
            <a:ext cx="17903214" cy="535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30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11104</TotalTime>
  <Words>1564</Words>
  <Application>Microsoft Macintosh PowerPoint</Application>
  <PresentationFormat>Custom</PresentationFormat>
  <Paragraphs>170</Paragraphs>
  <Slides>24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Lato Italics</vt:lpstr>
      <vt:lpstr>Poppins ExtraBold Bold</vt:lpstr>
      <vt:lpstr>Lato Bold</vt:lpstr>
      <vt:lpstr>Poppins ExtraBold</vt:lpstr>
      <vt:lpstr>Calibri</vt:lpstr>
      <vt:lpstr>Arimo Bold</vt:lpstr>
      <vt:lpstr>Arimo Italics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Elegant and Professional Company Business Proposal Presentation</dc:title>
  <cp:lastModifiedBy>fatimazahrabbour@gmail.com</cp:lastModifiedBy>
  <cp:revision>23</cp:revision>
  <dcterms:created xsi:type="dcterms:W3CDTF">2006-08-16T00:00:00Z</dcterms:created>
  <dcterms:modified xsi:type="dcterms:W3CDTF">2022-06-26T22:17:15Z</dcterms:modified>
  <dc:identifier>DAFC3Veru8c</dc:identifier>
</cp:coreProperties>
</file>